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301" r:id="rId3"/>
    <p:sldId id="302" r:id="rId4"/>
    <p:sldId id="320" r:id="rId5"/>
    <p:sldId id="303" r:id="rId6"/>
    <p:sldId id="304" r:id="rId7"/>
    <p:sldId id="305" r:id="rId8"/>
    <p:sldId id="306" r:id="rId9"/>
    <p:sldId id="308" r:id="rId10"/>
    <p:sldId id="307" r:id="rId11"/>
    <p:sldId id="309" r:id="rId12"/>
    <p:sldId id="310" r:id="rId13"/>
    <p:sldId id="311" r:id="rId14"/>
    <p:sldId id="312" r:id="rId15"/>
    <p:sldId id="313" r:id="rId16"/>
    <p:sldId id="314" r:id="rId17"/>
    <p:sldId id="315" r:id="rId18"/>
    <p:sldId id="316" r:id="rId19"/>
    <p:sldId id="317" r:id="rId20"/>
    <p:sldId id="318" r:id="rId21"/>
    <p:sldId id="31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E6E3AD-C487-4E27-AED7-CA40ADBBE01C}" type="datetimeFigureOut">
              <a:rPr lang="en-US" smtClean="0"/>
              <a:t>2/13/2014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657E85-48AE-42DD-8670-656DF8FB373E}" type="slidenum">
              <a:rPr lang="en-US" smtClean="0"/>
              <a:t>‹#›</a:t>
            </a:fld>
            <a:endParaRPr lang="en-US"/>
          </a:p>
        </p:txBody>
      </p:sp>
    </p:spTree>
    <p:extLst>
      <p:ext uri="{BB962C8B-B14F-4D97-AF65-F5344CB8AC3E}">
        <p14:creationId xmlns:p14="http://schemas.microsoft.com/office/powerpoint/2010/main" val="1099718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1C0BF26-87FD-45CC-AE36-951C50E9AAA1}" type="datetimeFigureOut">
              <a:rPr lang="en-US" smtClean="0"/>
              <a:t>2/13/2014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64DC3A1-DBB5-461F-BE98-F6A262FB46AB}"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C0BF26-87FD-45CC-AE36-951C50E9AAA1}" type="datetimeFigureOut">
              <a:rPr lang="en-US" smtClean="0"/>
              <a:t>2/13/2014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C0BF26-87FD-45CC-AE36-951C50E9AAA1}" type="datetimeFigureOut">
              <a:rPr lang="en-US" smtClean="0"/>
              <a:t>2/13/2014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C0BF26-87FD-45CC-AE36-951C50E9AAA1}" type="datetimeFigureOut">
              <a:rPr lang="en-US" smtClean="0"/>
              <a:t>2/13/2014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1C0BF26-87FD-45CC-AE36-951C50E9AAA1}" type="datetimeFigureOut">
              <a:rPr lang="en-US" smtClean="0"/>
              <a:t>2/13/2014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64DC3A1-DBB5-461F-BE98-F6A262FB46A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C0BF26-87FD-45CC-AE36-951C50E9AAA1}" type="datetimeFigureOut">
              <a:rPr lang="en-US" smtClean="0"/>
              <a:t>2/13/2014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1C0BF26-87FD-45CC-AE36-951C50E9AAA1}" type="datetimeFigureOut">
              <a:rPr lang="en-US" smtClean="0"/>
              <a:t>2/13/2014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1C0BF26-87FD-45CC-AE36-951C50E9AAA1}" type="datetimeFigureOut">
              <a:rPr lang="en-US" smtClean="0"/>
              <a:t>2/13/2014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0BF26-87FD-45CC-AE36-951C50E9AAA1}" type="datetimeFigureOut">
              <a:rPr lang="en-US" smtClean="0"/>
              <a:t>2/13/2014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C0BF26-87FD-45CC-AE36-951C50E9AAA1}" type="datetimeFigureOut">
              <a:rPr lang="en-US" smtClean="0"/>
              <a:t>2/13/2014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1C0BF26-87FD-45CC-AE36-951C50E9AAA1}" type="datetimeFigureOut">
              <a:rPr lang="en-US" smtClean="0"/>
              <a:t>2/13/2014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DC3A1-DBB5-461F-BE98-F6A262FB46A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1C0BF26-87FD-45CC-AE36-951C50E9AAA1}" type="datetimeFigureOut">
              <a:rPr lang="en-US" smtClean="0"/>
              <a:t>2/13/2014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64DC3A1-DBB5-461F-BE98-F6A262FB46A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685800" y="2286000"/>
            <a:ext cx="7772400" cy="4114800"/>
          </a:xfrm>
        </p:spPr>
        <p:txBody>
          <a:bodyPr>
            <a:normAutofit/>
          </a:bodyPr>
          <a:lstStyle/>
          <a:p>
            <a:r>
              <a:rPr lang="en-US" sz="2400" b="1" dirty="0" smtClean="0">
                <a:solidFill>
                  <a:schemeClr val="bg1"/>
                </a:solidFill>
              </a:rPr>
              <a:t>Private Equity: The Essential Asset Class For High Net Worth Investors</a:t>
            </a:r>
          </a:p>
          <a:p>
            <a:endParaRPr lang="en-US" b="1" dirty="0" smtClean="0">
              <a:solidFill>
                <a:schemeClr val="bg1"/>
              </a:solidFill>
            </a:endParaRPr>
          </a:p>
          <a:p>
            <a:endParaRPr lang="en-US" sz="2200" b="1" dirty="0" smtClean="0">
              <a:solidFill>
                <a:schemeClr val="bg1"/>
              </a:solidFill>
            </a:endParaRPr>
          </a:p>
          <a:p>
            <a:r>
              <a:rPr lang="en-US" sz="2000" b="1" dirty="0" smtClean="0">
                <a:solidFill>
                  <a:schemeClr val="bg1"/>
                </a:solidFill>
              </a:rPr>
              <a:t>Maximus </a:t>
            </a:r>
            <a:r>
              <a:rPr lang="en-US" sz="2000" b="1" dirty="0">
                <a:solidFill>
                  <a:schemeClr val="bg1"/>
                </a:solidFill>
              </a:rPr>
              <a:t>Capital</a:t>
            </a:r>
          </a:p>
          <a:p>
            <a:r>
              <a:rPr lang="en-US" sz="1600" b="1" dirty="0">
                <a:solidFill>
                  <a:schemeClr val="bg1"/>
                </a:solidFill>
              </a:rPr>
              <a:t>XIV Annual International Banking Forum </a:t>
            </a:r>
            <a:r>
              <a:rPr lang="en-US" sz="1600" b="1" dirty="0" smtClean="0">
                <a:solidFill>
                  <a:schemeClr val="bg1"/>
                </a:solidFill>
              </a:rPr>
              <a:t>CEE/CIS</a:t>
            </a:r>
          </a:p>
          <a:p>
            <a:r>
              <a:rPr lang="en-US" sz="1600" b="1" dirty="0" smtClean="0">
                <a:solidFill>
                  <a:schemeClr val="bg1"/>
                </a:solidFill>
              </a:rPr>
              <a:t>Family Office, Private Wealth and Treasury Management</a:t>
            </a:r>
          </a:p>
          <a:p>
            <a:endParaRPr lang="en-US" sz="1600" b="1" dirty="0" smtClean="0">
              <a:solidFill>
                <a:schemeClr val="bg1"/>
              </a:solidFill>
            </a:endParaRPr>
          </a:p>
          <a:p>
            <a:r>
              <a:rPr lang="en-US" sz="1600" b="1" dirty="0" smtClean="0">
                <a:solidFill>
                  <a:schemeClr val="bg1"/>
                </a:solidFill>
              </a:rPr>
              <a:t>February 2014, Riga, Latvia</a:t>
            </a:r>
          </a:p>
          <a:p>
            <a:endParaRPr lang="en-US" sz="2200" b="1" dirty="0">
              <a:solidFill>
                <a:schemeClr val="bg1"/>
              </a:solidFill>
            </a:endParaRPr>
          </a:p>
        </p:txBody>
      </p:sp>
    </p:spTree>
    <p:extLst>
      <p:ext uri="{BB962C8B-B14F-4D97-AF65-F5344CB8AC3E}">
        <p14:creationId xmlns:p14="http://schemas.microsoft.com/office/powerpoint/2010/main" val="3615097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r>
              <a:rPr lang="en-US" sz="2400" b="1" dirty="0" smtClean="0">
                <a:solidFill>
                  <a:schemeClr val="bg1"/>
                </a:solidFill>
              </a:rPr>
              <a:t>HOW TO INVEST IN PRIVATE EQUITY</a:t>
            </a:r>
          </a:p>
          <a:p>
            <a:endParaRPr lang="en-US" sz="2400" b="1" dirty="0" smtClean="0">
              <a:solidFill>
                <a:schemeClr val="bg1"/>
              </a:solidFill>
            </a:endParaRPr>
          </a:p>
          <a:p>
            <a:r>
              <a:rPr lang="en-US" sz="2400" b="1" dirty="0" smtClean="0">
                <a:solidFill>
                  <a:schemeClr val="bg1"/>
                </a:solidFill>
              </a:rPr>
              <a:t>Fund of Funds</a:t>
            </a:r>
          </a:p>
          <a:p>
            <a:r>
              <a:rPr lang="en-US" sz="2400" b="1" dirty="0" smtClean="0">
                <a:solidFill>
                  <a:schemeClr val="bg1"/>
                </a:solidFill>
              </a:rPr>
              <a:t>Fund Manager Selection</a:t>
            </a:r>
          </a:p>
          <a:p>
            <a:r>
              <a:rPr lang="en-US" sz="2400" b="1" dirty="0" smtClean="0">
                <a:solidFill>
                  <a:schemeClr val="bg1"/>
                </a:solidFill>
              </a:rPr>
              <a:t>Fund Focus: Size, Industry(</a:t>
            </a:r>
            <a:r>
              <a:rPr lang="en-US" sz="2400" b="1" dirty="0" err="1" smtClean="0">
                <a:solidFill>
                  <a:schemeClr val="bg1"/>
                </a:solidFill>
              </a:rPr>
              <a:t>ies</a:t>
            </a:r>
            <a:r>
              <a:rPr lang="en-US" sz="2400" b="1" dirty="0" smtClean="0">
                <a:solidFill>
                  <a:schemeClr val="bg1"/>
                </a:solidFill>
              </a:rPr>
              <a:t>), Geography</a:t>
            </a:r>
          </a:p>
          <a:p>
            <a:endParaRPr lang="en-US" sz="2400" b="1" dirty="0" smtClean="0">
              <a:solidFill>
                <a:schemeClr val="bg1"/>
              </a:solidFill>
            </a:endParaRPr>
          </a:p>
          <a:p>
            <a:r>
              <a:rPr lang="en-US" sz="2400" b="1" dirty="0" smtClean="0">
                <a:solidFill>
                  <a:schemeClr val="bg1"/>
                </a:solidFill>
              </a:rPr>
              <a:t>Investor Position</a:t>
            </a:r>
          </a:p>
        </p:txBody>
      </p:sp>
    </p:spTree>
    <p:extLst>
      <p:ext uri="{BB962C8B-B14F-4D97-AF65-F5344CB8AC3E}">
        <p14:creationId xmlns:p14="http://schemas.microsoft.com/office/powerpoint/2010/main" val="3176698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r>
              <a:rPr lang="en-US" sz="2400" b="1" dirty="0" smtClean="0">
                <a:solidFill>
                  <a:schemeClr val="bg1"/>
                </a:solidFill>
              </a:rPr>
              <a:t>HOW TO INVEST IN PRIVATE EQUITY</a:t>
            </a:r>
          </a:p>
          <a:p>
            <a:endParaRPr lang="en-US" sz="2400" b="1" dirty="0" smtClean="0">
              <a:solidFill>
                <a:schemeClr val="bg1"/>
              </a:solidFill>
            </a:endParaRPr>
          </a:p>
          <a:p>
            <a:r>
              <a:rPr lang="en-US" sz="2400" b="1" dirty="0" smtClean="0">
                <a:solidFill>
                  <a:schemeClr val="bg1"/>
                </a:solidFill>
              </a:rPr>
              <a:t>Investor Position</a:t>
            </a:r>
          </a:p>
          <a:p>
            <a:endParaRPr lang="en-US" sz="2400" b="1" dirty="0">
              <a:solidFill>
                <a:schemeClr val="bg1"/>
              </a:solidFill>
            </a:endParaRPr>
          </a:p>
          <a:p>
            <a:r>
              <a:rPr lang="en-US" sz="2400" b="1" dirty="0" smtClean="0">
                <a:solidFill>
                  <a:schemeClr val="bg1"/>
                </a:solidFill>
              </a:rPr>
              <a:t>Relationship to Management</a:t>
            </a:r>
          </a:p>
          <a:p>
            <a:r>
              <a:rPr lang="en-US" sz="2400" b="1" dirty="0" smtClean="0">
                <a:solidFill>
                  <a:schemeClr val="bg1"/>
                </a:solidFill>
              </a:rPr>
              <a:t>Relative Size of Fund / Investment in Fund</a:t>
            </a:r>
          </a:p>
          <a:p>
            <a:r>
              <a:rPr lang="en-US" sz="2400" b="1" dirty="0" smtClean="0">
                <a:solidFill>
                  <a:schemeClr val="bg1"/>
                </a:solidFill>
              </a:rPr>
              <a:t>Co-Investment Rights </a:t>
            </a:r>
          </a:p>
          <a:p>
            <a:r>
              <a:rPr lang="en-US" sz="2400" b="1" dirty="0" smtClean="0">
                <a:solidFill>
                  <a:schemeClr val="bg1"/>
                </a:solidFill>
              </a:rPr>
              <a:t>Fees, Participation in the GP</a:t>
            </a:r>
          </a:p>
        </p:txBody>
      </p:sp>
    </p:spTree>
    <p:extLst>
      <p:ext uri="{BB962C8B-B14F-4D97-AF65-F5344CB8AC3E}">
        <p14:creationId xmlns:p14="http://schemas.microsoft.com/office/powerpoint/2010/main" val="1177065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lnSpcReduction="10000"/>
          </a:bodyPr>
          <a:lstStyle/>
          <a:p>
            <a:pPr algn="just"/>
            <a:r>
              <a:rPr lang="en-US" sz="2400" b="1" dirty="0">
                <a:solidFill>
                  <a:schemeClr val="bg1"/>
                </a:solidFill>
              </a:rPr>
              <a:t>BESPOKE INVESTMENT OPPORTUNITY</a:t>
            </a:r>
          </a:p>
          <a:p>
            <a:endParaRPr lang="en-US" sz="2400" b="1" dirty="0">
              <a:solidFill>
                <a:schemeClr val="bg1"/>
              </a:solidFill>
            </a:endParaRPr>
          </a:p>
          <a:p>
            <a:pPr algn="just"/>
            <a:r>
              <a:rPr lang="en-US" sz="2200" b="1" dirty="0" err="1">
                <a:solidFill>
                  <a:schemeClr val="bg1"/>
                </a:solidFill>
                <a:latin typeface="Bell MT" panose="02020503060305020303" pitchFamily="18" charset="0"/>
              </a:rPr>
              <a:t>Peapack</a:t>
            </a:r>
            <a:r>
              <a:rPr lang="en-US" sz="2200" b="1" dirty="0">
                <a:solidFill>
                  <a:schemeClr val="bg1"/>
                </a:solidFill>
                <a:latin typeface="Bell MT" panose="02020503060305020303" pitchFamily="18" charset="0"/>
              </a:rPr>
              <a:t> Investments Ltd. (PI) is an investment advisory company formed primarily to establish selected private equity funds with world class fund management firms and management teams in Central and Eastern Europe, and to lead selected financings for worthy companies in the Enterprise Investment Scheme (EIS) market in the UK.</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PI has been formed by </a:t>
            </a:r>
            <a:r>
              <a:rPr lang="en-US" sz="2200" b="1" dirty="0" err="1">
                <a:solidFill>
                  <a:schemeClr val="bg1"/>
                </a:solidFill>
                <a:latin typeface="Bell MT" panose="02020503060305020303" pitchFamily="18" charset="0"/>
              </a:rPr>
              <a:t>Peapack</a:t>
            </a:r>
            <a:r>
              <a:rPr lang="en-US" sz="2200" b="1" dirty="0">
                <a:solidFill>
                  <a:schemeClr val="bg1"/>
                </a:solidFill>
                <a:latin typeface="Bell MT" panose="02020503060305020303" pitchFamily="18" charset="0"/>
              </a:rPr>
              <a:t> Asset Management (PAM), an investment management company whose shareholders include prominent United States based investors / investment managers.</a:t>
            </a:r>
          </a:p>
        </p:txBody>
      </p:sp>
    </p:spTree>
    <p:extLst>
      <p:ext uri="{BB962C8B-B14F-4D97-AF65-F5344CB8AC3E}">
        <p14:creationId xmlns:p14="http://schemas.microsoft.com/office/powerpoint/2010/main" val="3201042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pPr algn="just"/>
            <a:r>
              <a:rPr lang="en-US" sz="2400" b="1" dirty="0">
                <a:solidFill>
                  <a:schemeClr val="bg1"/>
                </a:solidFill>
              </a:rPr>
              <a:t>BESPOKE INVESTMENT OPPORTUNITY</a:t>
            </a:r>
          </a:p>
          <a:p>
            <a:pPr algn="just"/>
            <a:endParaRPr lang="en-US" sz="2200" b="1" dirty="0" smtClean="0">
              <a:solidFill>
                <a:schemeClr val="bg1"/>
              </a:solidFill>
              <a:latin typeface="Bell MT" panose="02020503060305020303" pitchFamily="18" charset="0"/>
            </a:endParaRPr>
          </a:p>
          <a:p>
            <a:pPr algn="just"/>
            <a:r>
              <a:rPr lang="en-US" sz="2200" b="1" dirty="0" smtClean="0">
                <a:solidFill>
                  <a:schemeClr val="bg1"/>
                </a:solidFill>
                <a:latin typeface="Bell MT" panose="02020503060305020303" pitchFamily="18" charset="0"/>
              </a:rPr>
              <a:t>PI </a:t>
            </a:r>
            <a:r>
              <a:rPr lang="en-US" sz="2200" b="1" dirty="0">
                <a:solidFill>
                  <a:schemeClr val="bg1"/>
                </a:solidFill>
                <a:latin typeface="Bell MT" panose="02020503060305020303" pitchFamily="18" charset="0"/>
              </a:rPr>
              <a:t>is offering investors “of size” co-investment rights in all the investments made by funds sponsored by PI and investments arranged by PI.  </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Co-investors will not have to commit capital to closed end funds, will be able to “cherry-pick” among the available investments and private equity fund investments, and will receive preferential management fee and carried interest terms as compared to the fund investors. </a:t>
            </a:r>
          </a:p>
        </p:txBody>
      </p:sp>
    </p:spTree>
    <p:extLst>
      <p:ext uri="{BB962C8B-B14F-4D97-AF65-F5344CB8AC3E}">
        <p14:creationId xmlns:p14="http://schemas.microsoft.com/office/powerpoint/2010/main" val="2606198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pPr algn="just"/>
            <a:r>
              <a:rPr lang="en-US" sz="2200" b="1" dirty="0">
                <a:solidFill>
                  <a:schemeClr val="bg1"/>
                </a:solidFill>
                <a:latin typeface="Bell MT" panose="02020503060305020303" pitchFamily="18" charset="0"/>
              </a:rPr>
              <a:t>INITIAL SELECTED PRIVATE EQUITY FUNDS </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CEETRU CAPITAL PARTNERS</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An up to Euro 100 million private equity fund focused on Poland, “the sweet spot of Europe” as well as making investments in other countries in  Central and Eastern Europe, Turkey, Russia and Ukraine.  The Fund will be partnered with Warsaw Equity Group, the most successful SME PE investor in Poland, which has achieved an IRR of 164% on its exited investments to date across its 20 year track record). </a:t>
            </a:r>
          </a:p>
        </p:txBody>
      </p:sp>
    </p:spTree>
    <p:extLst>
      <p:ext uri="{BB962C8B-B14F-4D97-AF65-F5344CB8AC3E}">
        <p14:creationId xmlns:p14="http://schemas.microsoft.com/office/powerpoint/2010/main" val="1983987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fontScale="92500"/>
          </a:bodyPr>
          <a:lstStyle/>
          <a:p>
            <a:pPr algn="just"/>
            <a:r>
              <a:rPr lang="en-US" sz="2200" b="1" dirty="0">
                <a:solidFill>
                  <a:schemeClr val="bg1"/>
                </a:solidFill>
                <a:latin typeface="Bell MT" panose="02020503060305020303" pitchFamily="18" charset="0"/>
              </a:rPr>
              <a:t>INITIAL SELECTED PRIVATE EQUITY FUNDS </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PGG REAL ESTATE INVESTORS</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An up to $200 million private equity fund focused on Warsaw real estate, which anticipates up to $200 million of near term investments in new and refurbished offices and multi-family buildings, targeting 22% IRRs with exits through German retail syndications.  </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The Fund is to partner with </a:t>
            </a:r>
            <a:r>
              <a:rPr lang="en-US" sz="2200" b="1" dirty="0" err="1">
                <a:solidFill>
                  <a:schemeClr val="bg1"/>
                </a:solidFill>
                <a:latin typeface="Bell MT" panose="02020503060305020303" pitchFamily="18" charset="0"/>
              </a:rPr>
              <a:t>Golub</a:t>
            </a:r>
            <a:r>
              <a:rPr lang="en-US" sz="2200" b="1" dirty="0">
                <a:solidFill>
                  <a:schemeClr val="bg1"/>
                </a:solidFill>
                <a:latin typeface="Bell MT" panose="02020503060305020303" pitchFamily="18" charset="0"/>
              </a:rPr>
              <a:t> &amp; Co</a:t>
            </a:r>
            <a:r>
              <a:rPr lang="en-US" sz="2200" b="1" dirty="0" smtClean="0">
                <a:solidFill>
                  <a:schemeClr val="bg1"/>
                </a:solidFill>
                <a:latin typeface="Bell MT" panose="02020503060305020303" pitchFamily="18" charset="0"/>
              </a:rPr>
              <a:t>. (Chicago), </a:t>
            </a:r>
            <a:r>
              <a:rPr lang="en-US" sz="2200" b="1" dirty="0">
                <a:solidFill>
                  <a:schemeClr val="bg1"/>
                </a:solidFill>
                <a:latin typeface="Bell MT" panose="02020503060305020303" pitchFamily="18" charset="0"/>
              </a:rPr>
              <a:t>and its affiliate in Poland, where it is currently managing $50 million for Polish institutions. </a:t>
            </a:r>
          </a:p>
        </p:txBody>
      </p:sp>
    </p:spTree>
    <p:extLst>
      <p:ext uri="{BB962C8B-B14F-4D97-AF65-F5344CB8AC3E}">
        <p14:creationId xmlns:p14="http://schemas.microsoft.com/office/powerpoint/2010/main" val="167130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fontScale="92500" lnSpcReduction="10000"/>
          </a:bodyPr>
          <a:lstStyle/>
          <a:p>
            <a:pPr algn="just"/>
            <a:r>
              <a:rPr lang="en-US" sz="2200" b="1" dirty="0">
                <a:solidFill>
                  <a:schemeClr val="bg1"/>
                </a:solidFill>
                <a:latin typeface="Bell MT" panose="02020503060305020303" pitchFamily="18" charset="0"/>
              </a:rPr>
              <a:t>ADDITIONAL INVESTMENT OPPORTUNITIES</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THE UK EIS MARKET</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PI will also lead investments in the UK EIS market in worthy companies from the UK, the US and emerging Europe.  As a sponsor of the investments, PI will be able to “cherry-pick” from the best opportunities in the UK market and will bring new opportunities to the EIS market from the US and emerging Europe.  </a:t>
            </a:r>
            <a:endParaRPr lang="en-US" sz="2200" b="1" dirty="0" smtClean="0">
              <a:solidFill>
                <a:schemeClr val="bg1"/>
              </a:solidFill>
              <a:latin typeface="Bell MT" panose="02020503060305020303" pitchFamily="18" charset="0"/>
            </a:endParaRPr>
          </a:p>
          <a:p>
            <a:pPr algn="just"/>
            <a:endParaRPr lang="en-US" sz="2200" b="1" dirty="0">
              <a:solidFill>
                <a:schemeClr val="bg1"/>
              </a:solidFill>
              <a:latin typeface="Bell MT" panose="02020503060305020303" pitchFamily="18" charset="0"/>
            </a:endParaRPr>
          </a:p>
          <a:p>
            <a:pPr algn="just"/>
            <a:r>
              <a:rPr lang="en-US" sz="2200" b="1" dirty="0" smtClean="0">
                <a:solidFill>
                  <a:schemeClr val="bg1"/>
                </a:solidFill>
                <a:latin typeface="Bell MT" panose="02020503060305020303" pitchFamily="18" charset="0"/>
              </a:rPr>
              <a:t>PI </a:t>
            </a:r>
            <a:r>
              <a:rPr lang="en-US" sz="2200" b="1" dirty="0">
                <a:solidFill>
                  <a:schemeClr val="bg1"/>
                </a:solidFill>
                <a:latin typeface="Bell MT" panose="02020503060305020303" pitchFamily="18" charset="0"/>
              </a:rPr>
              <a:t>has already launched Enterprise </a:t>
            </a:r>
            <a:r>
              <a:rPr lang="en-US" sz="2200" b="1" dirty="0" err="1">
                <a:solidFill>
                  <a:schemeClr val="bg1"/>
                </a:solidFill>
                <a:latin typeface="Bell MT" panose="02020503060305020303" pitchFamily="18" charset="0"/>
              </a:rPr>
              <a:t>Peapack</a:t>
            </a:r>
            <a:r>
              <a:rPr lang="en-US" sz="2200" b="1" dirty="0">
                <a:solidFill>
                  <a:schemeClr val="bg1"/>
                </a:solidFill>
                <a:latin typeface="Bell MT" panose="02020503060305020303" pitchFamily="18" charset="0"/>
              </a:rPr>
              <a:t> EIS Fund I.    </a:t>
            </a:r>
          </a:p>
          <a:p>
            <a:pPr algn="just"/>
            <a:r>
              <a:rPr lang="en-US" sz="2200" b="1" dirty="0">
                <a:solidFill>
                  <a:schemeClr val="bg1"/>
                </a:solidFill>
                <a:latin typeface="Bell MT" panose="02020503060305020303" pitchFamily="18" charset="0"/>
              </a:rPr>
              <a:t> </a:t>
            </a:r>
          </a:p>
          <a:p>
            <a:pPr algn="just"/>
            <a:endParaRPr lang="en-US" sz="2200" b="1" dirty="0">
              <a:solidFill>
                <a:schemeClr val="bg1"/>
              </a:solidFill>
              <a:latin typeface="Bell MT" panose="02020503060305020303" pitchFamily="18" charset="0"/>
            </a:endParaRPr>
          </a:p>
        </p:txBody>
      </p:sp>
    </p:spTree>
    <p:extLst>
      <p:ext uri="{BB962C8B-B14F-4D97-AF65-F5344CB8AC3E}">
        <p14:creationId xmlns:p14="http://schemas.microsoft.com/office/powerpoint/2010/main" val="826674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pPr algn="just"/>
            <a:r>
              <a:rPr lang="en-US" sz="2200" b="1" dirty="0" smtClean="0">
                <a:solidFill>
                  <a:schemeClr val="bg1"/>
                </a:solidFill>
                <a:latin typeface="Bell MT" panose="02020503060305020303" pitchFamily="18" charset="0"/>
              </a:rPr>
              <a:t>PI   </a:t>
            </a:r>
            <a:r>
              <a:rPr lang="en-US" sz="2200" b="1" dirty="0">
                <a:solidFill>
                  <a:schemeClr val="bg1"/>
                </a:solidFill>
                <a:latin typeface="Bell MT" panose="02020503060305020303" pitchFamily="18" charset="0"/>
              </a:rPr>
              <a:t>ECONOMICS</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PI will gain an up to 20% Sponsorship Interest in the Management Fees and Carried Interests of the funds and investments PI sponsors.</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Day to day management of PI will be provided by management companies allowing PI to have limited overheads.  Expenses incurred in creating private equity funds and leading financings will be reimbursed at the closing of the funds and investments created and led by PI. </a:t>
            </a:r>
          </a:p>
        </p:txBody>
      </p:sp>
    </p:spTree>
    <p:extLst>
      <p:ext uri="{BB962C8B-B14F-4D97-AF65-F5344CB8AC3E}">
        <p14:creationId xmlns:p14="http://schemas.microsoft.com/office/powerpoint/2010/main" val="27607450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fontScale="92500"/>
          </a:bodyPr>
          <a:lstStyle/>
          <a:p>
            <a:pPr algn="just"/>
            <a:r>
              <a:rPr lang="en-US" sz="2200" b="1" dirty="0">
                <a:solidFill>
                  <a:schemeClr val="bg1"/>
                </a:solidFill>
                <a:latin typeface="Bell MT" panose="02020503060305020303" pitchFamily="18" charset="0"/>
              </a:rPr>
              <a:t>INVESTOR BENEFITS</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PI will be able to pay dividends to its shareholders from its Management Fees and Financing Fees during its life, and prior to the realization of PI Carried Interest participations in the sponsored funds and investments.  </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Illustrative returns for PI investors on a base case create an IRR of 38% for EIS qualified investors.  If NO private equity funds are created, the low case, the IRR is still 26%.  Non-EIS advantaged returns would be 31% and 20% respectively.</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PI management believes the illustrative cases are conservative. </a:t>
            </a:r>
          </a:p>
        </p:txBody>
      </p:sp>
    </p:spTree>
    <p:extLst>
      <p:ext uri="{BB962C8B-B14F-4D97-AF65-F5344CB8AC3E}">
        <p14:creationId xmlns:p14="http://schemas.microsoft.com/office/powerpoint/2010/main" val="42836066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lnSpcReduction="10000"/>
          </a:bodyPr>
          <a:lstStyle/>
          <a:p>
            <a:pPr algn="just"/>
            <a:r>
              <a:rPr lang="en-US" sz="2200" b="1" dirty="0">
                <a:solidFill>
                  <a:schemeClr val="bg1"/>
                </a:solidFill>
                <a:latin typeface="Bell MT" panose="02020503060305020303" pitchFamily="18" charset="0"/>
              </a:rPr>
              <a:t>OTHER KEY CONSIDERATIONS FOR INVESTORS</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CEETRU and PGG Real Estate Funds create investment partners for private equity and real estate opportunities.  </a:t>
            </a:r>
          </a:p>
          <a:p>
            <a:pPr algn="just"/>
            <a:endParaRPr lang="en-US" sz="2200" b="1" dirty="0">
              <a:solidFill>
                <a:schemeClr val="bg1"/>
              </a:solidFill>
              <a:latin typeface="Bell MT" panose="02020503060305020303" pitchFamily="18" charset="0"/>
            </a:endParaRPr>
          </a:p>
          <a:p>
            <a:pPr algn="just"/>
            <a:r>
              <a:rPr lang="en-US" sz="2200" b="1" dirty="0" err="1">
                <a:solidFill>
                  <a:schemeClr val="bg1"/>
                </a:solidFill>
                <a:latin typeface="Bell MT" panose="02020503060305020303" pitchFamily="18" charset="0"/>
              </a:rPr>
              <a:t>Peapack</a:t>
            </a:r>
            <a:r>
              <a:rPr lang="en-US" sz="2200" b="1" dirty="0">
                <a:solidFill>
                  <a:schemeClr val="bg1"/>
                </a:solidFill>
                <a:latin typeface="Bell MT" panose="02020503060305020303" pitchFamily="18" charset="0"/>
              </a:rPr>
              <a:t> management, advisors and relationships create opportunities to work together on structuring transactions with investors – including raising capital and identifying expansion opportunities for </a:t>
            </a:r>
            <a:r>
              <a:rPr lang="en-US" sz="2200" b="1" dirty="0" smtClean="0">
                <a:solidFill>
                  <a:schemeClr val="bg1"/>
                </a:solidFill>
                <a:latin typeface="Bell MT" panose="02020503060305020303" pitchFamily="18" charset="0"/>
              </a:rPr>
              <a:t>investors.</a:t>
            </a:r>
            <a:endParaRPr lang="en-US" sz="2200" b="1" dirty="0">
              <a:solidFill>
                <a:schemeClr val="bg1"/>
              </a:solidFill>
              <a:latin typeface="Bell MT" panose="02020503060305020303" pitchFamily="18" charset="0"/>
            </a:endParaRP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Activities may lead to follow on funds managed in partnership with investors.</a:t>
            </a:r>
          </a:p>
        </p:txBody>
      </p:sp>
    </p:spTree>
    <p:extLst>
      <p:ext uri="{BB962C8B-B14F-4D97-AF65-F5344CB8AC3E}">
        <p14:creationId xmlns:p14="http://schemas.microsoft.com/office/powerpoint/2010/main" val="2332738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1371600" y="2286000"/>
            <a:ext cx="6400800" cy="4114800"/>
          </a:xfrm>
        </p:spPr>
        <p:txBody>
          <a:bodyPr>
            <a:normAutofit/>
          </a:bodyPr>
          <a:lstStyle/>
          <a:p>
            <a:r>
              <a:rPr lang="en-US" sz="2400" b="1" dirty="0" smtClean="0">
                <a:solidFill>
                  <a:schemeClr val="bg1"/>
                </a:solidFill>
              </a:rPr>
              <a:t>ALL YOU NEED TO KNOW</a:t>
            </a:r>
          </a:p>
          <a:p>
            <a:endParaRPr lang="en-US" sz="2400" b="1" dirty="0">
              <a:solidFill>
                <a:schemeClr val="bg1"/>
              </a:solidFill>
            </a:endParaRPr>
          </a:p>
          <a:p>
            <a:r>
              <a:rPr lang="en-US" sz="2400" b="1" dirty="0" smtClean="0">
                <a:solidFill>
                  <a:schemeClr val="bg1"/>
                </a:solidFill>
              </a:rPr>
              <a:t>10 Year Private Equity Returns: 12.3%</a:t>
            </a:r>
          </a:p>
          <a:p>
            <a:endParaRPr lang="en-US" sz="2400" b="1" dirty="0" smtClean="0">
              <a:solidFill>
                <a:schemeClr val="bg1"/>
              </a:solidFill>
            </a:endParaRPr>
          </a:p>
          <a:p>
            <a:r>
              <a:rPr lang="en-US" sz="2400" b="1" dirty="0" smtClean="0">
                <a:solidFill>
                  <a:schemeClr val="bg1"/>
                </a:solidFill>
              </a:rPr>
              <a:t>10 Year S&amp;P 500 Returns:	5.3%</a:t>
            </a:r>
          </a:p>
          <a:p>
            <a:endParaRPr lang="en-US" sz="2400" b="1" dirty="0" smtClean="0">
              <a:solidFill>
                <a:schemeClr val="bg1"/>
              </a:solidFill>
            </a:endParaRPr>
          </a:p>
          <a:p>
            <a:r>
              <a:rPr lang="en-US" sz="1800" b="1" dirty="0" smtClean="0">
                <a:solidFill>
                  <a:schemeClr val="bg1"/>
                </a:solidFill>
              </a:rPr>
              <a:t>Source: </a:t>
            </a:r>
            <a:r>
              <a:rPr lang="en-US" sz="1800" b="1" dirty="0" err="1" smtClean="0">
                <a:solidFill>
                  <a:schemeClr val="bg1"/>
                </a:solidFill>
              </a:rPr>
              <a:t>Prequin</a:t>
            </a:r>
            <a:r>
              <a:rPr lang="en-US" sz="1800" b="1" dirty="0" smtClean="0">
                <a:solidFill>
                  <a:schemeClr val="bg1"/>
                </a:solidFill>
              </a:rPr>
              <a:t>, Private Equity Performance vs. S&amp;P 500, February 2013 </a:t>
            </a:r>
            <a:endParaRPr lang="en-US" sz="1800" b="1" dirty="0">
              <a:solidFill>
                <a:schemeClr val="bg1"/>
              </a:solidFill>
            </a:endParaRPr>
          </a:p>
          <a:p>
            <a:endParaRPr lang="en-US" sz="2200" b="1" dirty="0">
              <a:solidFill>
                <a:schemeClr val="bg1"/>
              </a:solidFill>
            </a:endParaRPr>
          </a:p>
        </p:txBody>
      </p:sp>
    </p:spTree>
    <p:extLst>
      <p:ext uri="{BB962C8B-B14F-4D97-AF65-F5344CB8AC3E}">
        <p14:creationId xmlns:p14="http://schemas.microsoft.com/office/powerpoint/2010/main" val="33134491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pPr algn="just"/>
            <a:r>
              <a:rPr lang="en-US" sz="2200" b="1" dirty="0">
                <a:solidFill>
                  <a:schemeClr val="bg1"/>
                </a:solidFill>
                <a:latin typeface="Bell MT" panose="02020503060305020303" pitchFamily="18" charset="0"/>
              </a:rPr>
              <a:t>OTHER KEY CONSIDERATIONS FOR INVESTORS</a:t>
            </a:r>
          </a:p>
          <a:p>
            <a:pPr algn="just"/>
            <a:endParaRPr lang="en-US" sz="2200" b="1" dirty="0">
              <a:solidFill>
                <a:schemeClr val="bg1"/>
              </a:solidFill>
              <a:latin typeface="Bell MT" panose="02020503060305020303" pitchFamily="18" charset="0"/>
            </a:endParaRPr>
          </a:p>
          <a:p>
            <a:pPr algn="just"/>
            <a:r>
              <a:rPr lang="en-US" sz="2200" b="1" dirty="0">
                <a:solidFill>
                  <a:schemeClr val="bg1"/>
                </a:solidFill>
                <a:latin typeface="Bell MT" panose="02020503060305020303" pitchFamily="18" charset="0"/>
              </a:rPr>
              <a:t>INVESTMENT AND DIVERSIFICATION BENEFITS</a:t>
            </a:r>
          </a:p>
          <a:p>
            <a:pPr algn="just"/>
            <a:r>
              <a:rPr lang="en-US" sz="2200" b="1" dirty="0">
                <a:solidFill>
                  <a:schemeClr val="bg1"/>
                </a:solidFill>
                <a:latin typeface="Bell MT" panose="02020503060305020303" pitchFamily="18" charset="0"/>
              </a:rPr>
              <a:t>Co-investment rights across </a:t>
            </a:r>
            <a:r>
              <a:rPr lang="en-US" sz="2200" b="1" dirty="0" err="1">
                <a:solidFill>
                  <a:schemeClr val="bg1"/>
                </a:solidFill>
                <a:latin typeface="Bell MT" panose="02020503060305020303" pitchFamily="18" charset="0"/>
              </a:rPr>
              <a:t>Peapack</a:t>
            </a:r>
            <a:r>
              <a:rPr lang="en-US" sz="2200" b="1" dirty="0">
                <a:solidFill>
                  <a:schemeClr val="bg1"/>
                </a:solidFill>
                <a:latin typeface="Bell MT" panose="02020503060305020303" pitchFamily="18" charset="0"/>
              </a:rPr>
              <a:t> activities creates attractive investment opportunities across Central Europe, as well as in the UK and the US.  </a:t>
            </a:r>
            <a:endParaRPr lang="en-US" sz="2200" b="1" dirty="0" smtClean="0">
              <a:solidFill>
                <a:schemeClr val="bg1"/>
              </a:solidFill>
              <a:latin typeface="Bell MT" panose="02020503060305020303" pitchFamily="18" charset="0"/>
            </a:endParaRPr>
          </a:p>
          <a:p>
            <a:pPr algn="just"/>
            <a:endParaRPr lang="en-US" sz="2200" b="1" dirty="0">
              <a:solidFill>
                <a:schemeClr val="bg1"/>
              </a:solidFill>
              <a:latin typeface="Bell MT" panose="02020503060305020303" pitchFamily="18" charset="0"/>
            </a:endParaRPr>
          </a:p>
          <a:p>
            <a:pPr algn="just"/>
            <a:r>
              <a:rPr lang="en-US" sz="2200" b="1" dirty="0" err="1">
                <a:solidFill>
                  <a:schemeClr val="bg1"/>
                </a:solidFill>
                <a:latin typeface="Bell MT" panose="02020503060305020303" pitchFamily="18" charset="0"/>
              </a:rPr>
              <a:t>Peapack</a:t>
            </a:r>
            <a:r>
              <a:rPr lang="en-US" sz="2200" b="1" dirty="0">
                <a:solidFill>
                  <a:schemeClr val="bg1"/>
                </a:solidFill>
                <a:latin typeface="Bell MT" panose="02020503060305020303" pitchFamily="18" charset="0"/>
              </a:rPr>
              <a:t> management, advisors and relationships create opportunities to consider new investment activities across Central Europe, as well as in the UK and US</a:t>
            </a:r>
            <a:r>
              <a:rPr lang="en-US" sz="2200" b="1" dirty="0" smtClean="0">
                <a:solidFill>
                  <a:schemeClr val="bg1"/>
                </a:solidFill>
                <a:latin typeface="Bell MT" panose="02020503060305020303" pitchFamily="18" charset="0"/>
              </a:rPr>
              <a:t>.</a:t>
            </a:r>
          </a:p>
          <a:p>
            <a:pPr algn="just"/>
            <a:endParaRPr lang="en-US" sz="2200" b="1" dirty="0">
              <a:solidFill>
                <a:schemeClr val="bg1"/>
              </a:solidFill>
              <a:latin typeface="Bell MT" panose="02020503060305020303" pitchFamily="18" charset="0"/>
            </a:endParaRPr>
          </a:p>
          <a:p>
            <a:pPr algn="just"/>
            <a:endParaRPr lang="en-US" sz="2200" b="1" dirty="0">
              <a:solidFill>
                <a:schemeClr val="bg1"/>
              </a:solidFill>
              <a:latin typeface="Bell MT" panose="02020503060305020303" pitchFamily="18" charset="0"/>
            </a:endParaRPr>
          </a:p>
        </p:txBody>
      </p:sp>
    </p:spTree>
    <p:extLst>
      <p:ext uri="{BB962C8B-B14F-4D97-AF65-F5344CB8AC3E}">
        <p14:creationId xmlns:p14="http://schemas.microsoft.com/office/powerpoint/2010/main" val="2240995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pPr algn="just"/>
            <a:endParaRPr lang="en-US" sz="2200" b="1" dirty="0" smtClean="0">
              <a:solidFill>
                <a:schemeClr val="bg1"/>
              </a:solidFill>
              <a:latin typeface="Bell MT" panose="02020503060305020303" pitchFamily="18" charset="0"/>
            </a:endParaRPr>
          </a:p>
          <a:p>
            <a:pPr algn="just"/>
            <a:endParaRPr lang="en-US" sz="2200" b="1" dirty="0">
              <a:solidFill>
                <a:schemeClr val="bg1"/>
              </a:solidFill>
              <a:latin typeface="Bell MT" panose="02020503060305020303" pitchFamily="18" charset="0"/>
            </a:endParaRPr>
          </a:p>
          <a:p>
            <a:pPr algn="just"/>
            <a:endParaRPr lang="en-US" sz="2200" b="1" dirty="0">
              <a:solidFill>
                <a:schemeClr val="bg1"/>
              </a:solidFill>
              <a:latin typeface="Bell MT" panose="02020503060305020303" pitchFamily="18" charset="0"/>
            </a:endParaRPr>
          </a:p>
          <a:p>
            <a:pPr algn="just"/>
            <a:endParaRPr lang="en-US" sz="2200" b="1" dirty="0">
              <a:solidFill>
                <a:schemeClr val="bg1"/>
              </a:solidFill>
              <a:latin typeface="Bell MT" panose="02020503060305020303" pitchFamily="18" charset="0"/>
            </a:endParaRPr>
          </a:p>
        </p:txBody>
      </p:sp>
      <p:sp>
        <p:nvSpPr>
          <p:cNvPr id="4" name="Rectangle 3"/>
          <p:cNvSpPr/>
          <p:nvPr/>
        </p:nvSpPr>
        <p:spPr>
          <a:xfrm>
            <a:off x="304800" y="2136339"/>
            <a:ext cx="8382000" cy="4124206"/>
          </a:xfrm>
          <a:prstGeom prst="rect">
            <a:avLst/>
          </a:prstGeom>
        </p:spPr>
        <p:txBody>
          <a:bodyPr wrap="square">
            <a:spAutoFit/>
          </a:bodyPr>
          <a:lstStyle/>
          <a:p>
            <a:pPr algn="ctr"/>
            <a:endParaRPr lang="en-US" sz="2200" b="1" dirty="0" smtClean="0">
              <a:solidFill>
                <a:schemeClr val="bg1"/>
              </a:solidFill>
            </a:endParaRPr>
          </a:p>
          <a:p>
            <a:pPr algn="ctr"/>
            <a:endParaRPr lang="en-US" sz="2200" b="1" dirty="0">
              <a:solidFill>
                <a:schemeClr val="bg1"/>
              </a:solidFill>
            </a:endParaRPr>
          </a:p>
          <a:p>
            <a:pPr algn="ctr"/>
            <a:endParaRPr lang="en-US" sz="2200" b="1" dirty="0" smtClean="0">
              <a:solidFill>
                <a:schemeClr val="bg1"/>
              </a:solidFill>
            </a:endParaRPr>
          </a:p>
          <a:p>
            <a:pPr algn="ctr"/>
            <a:r>
              <a:rPr lang="en-US" sz="2200" b="1" dirty="0" smtClean="0">
                <a:solidFill>
                  <a:schemeClr val="bg1"/>
                </a:solidFill>
              </a:rPr>
              <a:t>An </a:t>
            </a:r>
            <a:r>
              <a:rPr lang="en-US" sz="2200" b="1" dirty="0">
                <a:solidFill>
                  <a:schemeClr val="bg1"/>
                </a:solidFill>
              </a:rPr>
              <a:t>Information Memorandum on </a:t>
            </a:r>
            <a:r>
              <a:rPr lang="en-US" sz="2200" b="1" dirty="0" err="1">
                <a:solidFill>
                  <a:schemeClr val="bg1"/>
                </a:solidFill>
              </a:rPr>
              <a:t>Peapack</a:t>
            </a:r>
            <a:r>
              <a:rPr lang="en-US" sz="2200" b="1" dirty="0">
                <a:solidFill>
                  <a:schemeClr val="bg1"/>
                </a:solidFill>
              </a:rPr>
              <a:t> Investments Ltd is available from the Company.  </a:t>
            </a:r>
          </a:p>
          <a:p>
            <a:pPr algn="ctr"/>
            <a:endParaRPr lang="en-US" sz="2200" b="1" dirty="0">
              <a:solidFill>
                <a:schemeClr val="bg1"/>
              </a:solidFill>
            </a:endParaRPr>
          </a:p>
          <a:p>
            <a:pPr algn="ctr"/>
            <a:endParaRPr lang="en-US" sz="2200" b="1" dirty="0" smtClean="0">
              <a:solidFill>
                <a:schemeClr val="bg1"/>
              </a:solidFill>
            </a:endParaRPr>
          </a:p>
          <a:p>
            <a:pPr algn="ctr"/>
            <a:endParaRPr lang="en-US" sz="2200" b="1" dirty="0">
              <a:solidFill>
                <a:schemeClr val="bg1"/>
              </a:solidFill>
            </a:endParaRPr>
          </a:p>
          <a:p>
            <a:pPr algn="ctr"/>
            <a:r>
              <a:rPr lang="en-US" sz="2200" b="1" dirty="0" smtClean="0">
                <a:solidFill>
                  <a:schemeClr val="accent6">
                    <a:lumMod val="50000"/>
                  </a:schemeClr>
                </a:solidFill>
                <a:latin typeface="Mongolian Baiti" panose="03000500000000000000" pitchFamily="66" charset="0"/>
                <a:cs typeface="Mongolian Baiti" panose="03000500000000000000" pitchFamily="66" charset="0"/>
              </a:rPr>
              <a:t>PEAPACK INVESTMENTS LTD</a:t>
            </a:r>
            <a:endParaRPr lang="en-US" sz="2200" b="1" dirty="0">
              <a:solidFill>
                <a:schemeClr val="accent6">
                  <a:lumMod val="50000"/>
                </a:schemeClr>
              </a:solidFill>
              <a:latin typeface="Mongolian Baiti" panose="03000500000000000000" pitchFamily="66" charset="0"/>
              <a:cs typeface="Mongolian Baiti" panose="03000500000000000000" pitchFamily="66" charset="0"/>
            </a:endParaRPr>
          </a:p>
          <a:p>
            <a:pPr algn="ctr"/>
            <a:r>
              <a:rPr lang="en-US" sz="1600" b="1" dirty="0" err="1">
                <a:solidFill>
                  <a:schemeClr val="bg1"/>
                </a:solidFill>
              </a:rPr>
              <a:t>Apsley</a:t>
            </a:r>
            <a:r>
              <a:rPr lang="en-US" sz="1600" b="1" dirty="0">
                <a:solidFill>
                  <a:schemeClr val="bg1"/>
                </a:solidFill>
              </a:rPr>
              <a:t> </a:t>
            </a:r>
            <a:r>
              <a:rPr lang="en-US" sz="1600" b="1" dirty="0" smtClean="0">
                <a:solidFill>
                  <a:schemeClr val="bg1"/>
                </a:solidFill>
              </a:rPr>
              <a:t>House</a:t>
            </a:r>
            <a:endParaRPr lang="en-US" sz="1600" b="1" dirty="0">
              <a:solidFill>
                <a:schemeClr val="bg1"/>
              </a:solidFill>
            </a:endParaRPr>
          </a:p>
          <a:p>
            <a:pPr algn="ctr"/>
            <a:r>
              <a:rPr lang="en-US" sz="1600" b="1" dirty="0">
                <a:solidFill>
                  <a:schemeClr val="bg1"/>
                </a:solidFill>
              </a:rPr>
              <a:t>176 Upper Richmond Road</a:t>
            </a:r>
          </a:p>
          <a:p>
            <a:pPr algn="ctr"/>
            <a:r>
              <a:rPr lang="en-US" sz="1600" b="1" dirty="0">
                <a:solidFill>
                  <a:schemeClr val="bg1"/>
                </a:solidFill>
              </a:rPr>
              <a:t>London SW15 2SH</a:t>
            </a:r>
          </a:p>
          <a:p>
            <a:pPr algn="ctr"/>
            <a:r>
              <a:rPr lang="en-US" sz="1600" b="1" dirty="0">
                <a:solidFill>
                  <a:schemeClr val="bg1"/>
                </a:solidFill>
              </a:rPr>
              <a:t>Tel: +44 8780 0883</a:t>
            </a:r>
          </a:p>
        </p:txBody>
      </p:sp>
    </p:spTree>
    <p:extLst>
      <p:ext uri="{BB962C8B-B14F-4D97-AF65-F5344CB8AC3E}">
        <p14:creationId xmlns:p14="http://schemas.microsoft.com/office/powerpoint/2010/main" val="1550412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609600" y="2286000"/>
            <a:ext cx="7924800" cy="4114800"/>
          </a:xfrm>
        </p:spPr>
        <p:txBody>
          <a:bodyPr>
            <a:normAutofit/>
          </a:bodyPr>
          <a:lstStyle/>
          <a:p>
            <a:r>
              <a:rPr lang="en-US" sz="2400" b="1" dirty="0" smtClean="0">
                <a:solidFill>
                  <a:schemeClr val="bg1"/>
                </a:solidFill>
              </a:rPr>
              <a:t>OTHER ALTERNATIVES</a:t>
            </a:r>
          </a:p>
          <a:p>
            <a:endParaRPr lang="en-US" sz="2400" b="1" dirty="0" smtClean="0">
              <a:solidFill>
                <a:schemeClr val="bg1"/>
              </a:solidFill>
            </a:endParaRPr>
          </a:p>
          <a:p>
            <a:pPr algn="just"/>
            <a:r>
              <a:rPr lang="en-US" sz="2200" b="1" dirty="0">
                <a:solidFill>
                  <a:schemeClr val="bg1"/>
                </a:solidFill>
                <a:latin typeface="Bell MT" panose="02020503060305020303" pitchFamily="18" charset="0"/>
              </a:rPr>
              <a:t>If an investor put 60 per cent of their money into a Vanguard index fund tracking the S&amp;P 500, the </a:t>
            </a:r>
            <a:r>
              <a:rPr lang="en-US" sz="2200" b="1" dirty="0" smtClean="0">
                <a:solidFill>
                  <a:schemeClr val="bg1"/>
                </a:solidFill>
                <a:latin typeface="Bell MT" panose="02020503060305020303" pitchFamily="18" charset="0"/>
              </a:rPr>
              <a:t>other </a:t>
            </a:r>
            <a:r>
              <a:rPr lang="en-US" sz="2200" b="1" dirty="0">
                <a:solidFill>
                  <a:schemeClr val="bg1"/>
                </a:solidFill>
                <a:latin typeface="Bell MT" panose="02020503060305020303" pitchFamily="18" charset="0"/>
              </a:rPr>
              <a:t>40 per cent into </a:t>
            </a:r>
            <a:r>
              <a:rPr lang="en-US" sz="2200" b="1" dirty="0" smtClean="0">
                <a:solidFill>
                  <a:schemeClr val="bg1"/>
                </a:solidFill>
                <a:latin typeface="Bell MT" panose="02020503060305020303" pitchFamily="18" charset="0"/>
              </a:rPr>
              <a:t>its Bond </a:t>
            </a:r>
            <a:r>
              <a:rPr lang="en-US" sz="2200" b="1" dirty="0">
                <a:solidFill>
                  <a:schemeClr val="bg1"/>
                </a:solidFill>
                <a:latin typeface="Bell MT" panose="02020503060305020303" pitchFamily="18" charset="0"/>
              </a:rPr>
              <a:t>Market Index fund, and re-balanced it once a year, they made 7.4 per cent a year over the last decade. The average hedge fund made 5.8 per cent, on HFR numbers</a:t>
            </a:r>
            <a:r>
              <a:rPr lang="en-US" sz="2200" b="1" dirty="0" smtClean="0">
                <a:solidFill>
                  <a:schemeClr val="bg1"/>
                </a:solidFill>
                <a:latin typeface="Bell MT" panose="02020503060305020303" pitchFamily="18" charset="0"/>
              </a:rPr>
              <a:t>. </a:t>
            </a:r>
          </a:p>
          <a:p>
            <a:pPr algn="just"/>
            <a:endParaRPr lang="en-US" sz="2200" b="1" dirty="0">
              <a:solidFill>
                <a:schemeClr val="bg1"/>
              </a:solidFill>
              <a:latin typeface="Bell MT" panose="02020503060305020303" pitchFamily="18" charset="0"/>
            </a:endParaRPr>
          </a:p>
          <a:p>
            <a:pPr algn="just"/>
            <a:r>
              <a:rPr lang="en-US" sz="1600" b="1" dirty="0" smtClean="0">
                <a:solidFill>
                  <a:schemeClr val="bg1"/>
                </a:solidFill>
              </a:rPr>
              <a:t>Forbes, September, 2013</a:t>
            </a:r>
          </a:p>
          <a:p>
            <a:pPr algn="just"/>
            <a:endParaRPr lang="en-US" sz="2400" b="1" dirty="0">
              <a:solidFill>
                <a:schemeClr val="bg1"/>
              </a:solidFill>
            </a:endParaRPr>
          </a:p>
          <a:p>
            <a:endParaRPr lang="en-US" sz="2400" b="1" dirty="0">
              <a:solidFill>
                <a:schemeClr val="bg1"/>
              </a:solidFill>
            </a:endParaRPr>
          </a:p>
        </p:txBody>
      </p:sp>
    </p:spTree>
    <p:extLst>
      <p:ext uri="{BB962C8B-B14F-4D97-AF65-F5344CB8AC3E}">
        <p14:creationId xmlns:p14="http://schemas.microsoft.com/office/powerpoint/2010/main" val="755627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609600" y="2286000"/>
            <a:ext cx="7924800" cy="4114800"/>
          </a:xfrm>
        </p:spPr>
        <p:txBody>
          <a:bodyPr>
            <a:normAutofit/>
          </a:bodyPr>
          <a:lstStyle/>
          <a:p>
            <a:r>
              <a:rPr lang="en-US" sz="2400" b="1" dirty="0" smtClean="0">
                <a:solidFill>
                  <a:schemeClr val="bg1"/>
                </a:solidFill>
              </a:rPr>
              <a:t>NOT A MYSTERY</a:t>
            </a:r>
          </a:p>
          <a:p>
            <a:endParaRPr lang="en-US" sz="2400" b="1" dirty="0" smtClean="0">
              <a:solidFill>
                <a:schemeClr val="bg1"/>
              </a:solidFill>
            </a:endParaRPr>
          </a:p>
          <a:p>
            <a:pPr algn="just"/>
            <a:r>
              <a:rPr lang="en-US" sz="2200" b="1" dirty="0" smtClean="0">
                <a:solidFill>
                  <a:schemeClr val="bg1"/>
                </a:solidFill>
                <a:latin typeface="Bell MT" panose="02020503060305020303" pitchFamily="18" charset="0"/>
              </a:rPr>
              <a:t>The reason for private equity investment performance is not a mystery and it can be achieved with careful manager selection.</a:t>
            </a:r>
          </a:p>
          <a:p>
            <a:pPr algn="just"/>
            <a:r>
              <a:rPr lang="en-US" sz="2200" b="1" dirty="0" smtClean="0">
                <a:solidFill>
                  <a:schemeClr val="bg1"/>
                </a:solidFill>
                <a:latin typeface="Bell MT" panose="02020503060305020303" pitchFamily="18" charset="0"/>
              </a:rPr>
              <a:t>Private equity commonly is:</a:t>
            </a:r>
          </a:p>
          <a:p>
            <a:pPr algn="just"/>
            <a:r>
              <a:rPr lang="en-US" sz="2200" b="1" dirty="0">
                <a:solidFill>
                  <a:schemeClr val="bg1"/>
                </a:solidFill>
                <a:latin typeface="Bell MT" panose="02020503060305020303" pitchFamily="18" charset="0"/>
              </a:rPr>
              <a:t>	</a:t>
            </a:r>
            <a:r>
              <a:rPr lang="en-US" sz="2200" b="1" dirty="0" smtClean="0">
                <a:solidFill>
                  <a:schemeClr val="bg1"/>
                </a:solidFill>
                <a:latin typeface="Bell MT" panose="02020503060305020303" pitchFamily="18" charset="0"/>
              </a:rPr>
              <a:t>- Purchased after proper due diligence    </a:t>
            </a:r>
          </a:p>
          <a:p>
            <a:pPr algn="just"/>
            <a:r>
              <a:rPr lang="en-US" sz="2200" b="1" dirty="0">
                <a:solidFill>
                  <a:schemeClr val="bg1"/>
                </a:solidFill>
                <a:latin typeface="Bell MT" panose="02020503060305020303" pitchFamily="18" charset="0"/>
              </a:rPr>
              <a:t>	</a:t>
            </a:r>
            <a:r>
              <a:rPr lang="en-US" sz="2200" b="1" dirty="0" smtClean="0">
                <a:solidFill>
                  <a:schemeClr val="bg1"/>
                </a:solidFill>
                <a:latin typeface="Bell MT" panose="02020503060305020303" pitchFamily="18" charset="0"/>
              </a:rPr>
              <a:t>- Purchased at a lower purchase prices</a:t>
            </a:r>
          </a:p>
          <a:p>
            <a:pPr algn="just"/>
            <a:r>
              <a:rPr lang="en-US" sz="2200" b="1" dirty="0">
                <a:solidFill>
                  <a:schemeClr val="bg1"/>
                </a:solidFill>
                <a:latin typeface="Bell MT" panose="02020503060305020303" pitchFamily="18" charset="0"/>
              </a:rPr>
              <a:t>	</a:t>
            </a:r>
            <a:r>
              <a:rPr lang="en-US" sz="2200" b="1" dirty="0" smtClean="0">
                <a:solidFill>
                  <a:schemeClr val="bg1"/>
                </a:solidFill>
                <a:latin typeface="Bell MT" panose="02020503060305020303" pitchFamily="18" charset="0"/>
              </a:rPr>
              <a:t>- Actively managed for growth and valuation </a:t>
            </a:r>
          </a:p>
          <a:p>
            <a:pPr algn="just"/>
            <a:r>
              <a:rPr lang="en-US" sz="2200" b="1" dirty="0">
                <a:solidFill>
                  <a:schemeClr val="bg1"/>
                </a:solidFill>
                <a:latin typeface="Bell MT" panose="02020503060305020303" pitchFamily="18" charset="0"/>
              </a:rPr>
              <a:t>	</a:t>
            </a:r>
            <a:r>
              <a:rPr lang="en-US" sz="2200" b="1" dirty="0" smtClean="0">
                <a:solidFill>
                  <a:schemeClr val="bg1"/>
                </a:solidFill>
                <a:latin typeface="Bell MT" panose="02020503060305020303" pitchFamily="18" charset="0"/>
              </a:rPr>
              <a:t>- Sold at higher sales prices (control premiums)</a:t>
            </a:r>
          </a:p>
          <a:p>
            <a:pPr algn="just"/>
            <a:r>
              <a:rPr lang="en-US" sz="2200" b="1" dirty="0">
                <a:solidFill>
                  <a:schemeClr val="bg1"/>
                </a:solidFill>
                <a:latin typeface="Bell MT" panose="02020503060305020303" pitchFamily="18" charset="0"/>
              </a:rPr>
              <a:t>	</a:t>
            </a:r>
            <a:r>
              <a:rPr lang="en-US" sz="2200" b="1" dirty="0" smtClean="0">
                <a:solidFill>
                  <a:schemeClr val="bg1"/>
                </a:solidFill>
                <a:latin typeface="Bell MT" panose="02020503060305020303" pitchFamily="18" charset="0"/>
              </a:rPr>
              <a:t>- Properly timed for purchase and sale</a:t>
            </a:r>
          </a:p>
          <a:p>
            <a:pPr algn="just"/>
            <a:endParaRPr lang="en-US" sz="1600" b="1" dirty="0" smtClean="0">
              <a:solidFill>
                <a:schemeClr val="bg1"/>
              </a:solidFill>
            </a:endParaRPr>
          </a:p>
          <a:p>
            <a:pPr algn="just"/>
            <a:endParaRPr lang="en-US" sz="2400" b="1" dirty="0">
              <a:solidFill>
                <a:schemeClr val="bg1"/>
              </a:solidFill>
            </a:endParaRPr>
          </a:p>
          <a:p>
            <a:endParaRPr lang="en-US" sz="2400" b="1" dirty="0">
              <a:solidFill>
                <a:schemeClr val="bg1"/>
              </a:solidFill>
            </a:endParaRPr>
          </a:p>
        </p:txBody>
      </p:sp>
    </p:spTree>
    <p:extLst>
      <p:ext uri="{BB962C8B-B14F-4D97-AF65-F5344CB8AC3E}">
        <p14:creationId xmlns:p14="http://schemas.microsoft.com/office/powerpoint/2010/main" val="1288406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1371600" y="2286000"/>
            <a:ext cx="6400800" cy="4114800"/>
          </a:xfrm>
        </p:spPr>
        <p:txBody>
          <a:bodyPr>
            <a:normAutofit/>
          </a:bodyPr>
          <a:lstStyle/>
          <a:p>
            <a:r>
              <a:rPr lang="en-US" sz="2400" b="1" dirty="0" smtClean="0">
                <a:solidFill>
                  <a:schemeClr val="bg1"/>
                </a:solidFill>
              </a:rPr>
              <a:t>ISSUE</a:t>
            </a:r>
          </a:p>
          <a:p>
            <a:endParaRPr lang="en-US" sz="2400" b="1" dirty="0" smtClean="0">
              <a:solidFill>
                <a:schemeClr val="bg1"/>
              </a:solidFill>
            </a:endParaRPr>
          </a:p>
          <a:p>
            <a:r>
              <a:rPr lang="en-US" sz="2400" b="1" dirty="0" smtClean="0">
                <a:solidFill>
                  <a:schemeClr val="bg1"/>
                </a:solidFill>
              </a:rPr>
              <a:t>Liquidity, Liquidity, Liquidity</a:t>
            </a:r>
          </a:p>
          <a:p>
            <a:pPr algn="l"/>
            <a:endParaRPr lang="en-US" sz="2400" b="1" dirty="0" smtClean="0">
              <a:solidFill>
                <a:schemeClr val="bg1"/>
              </a:solidFill>
            </a:endParaRPr>
          </a:p>
          <a:p>
            <a:endParaRPr lang="en-US" sz="1600" b="1" dirty="0" smtClean="0">
              <a:solidFill>
                <a:schemeClr val="bg1"/>
              </a:solidFill>
            </a:endParaRPr>
          </a:p>
          <a:p>
            <a:endParaRPr lang="en-US" sz="2400" b="1" dirty="0">
              <a:solidFill>
                <a:schemeClr val="bg1"/>
              </a:solidFill>
            </a:endParaRPr>
          </a:p>
          <a:p>
            <a:endParaRPr lang="en-US" sz="2400" b="1" dirty="0">
              <a:solidFill>
                <a:schemeClr val="bg1"/>
              </a:solidFill>
            </a:endParaRPr>
          </a:p>
        </p:txBody>
      </p:sp>
    </p:spTree>
    <p:extLst>
      <p:ext uri="{BB962C8B-B14F-4D97-AF65-F5344CB8AC3E}">
        <p14:creationId xmlns:p14="http://schemas.microsoft.com/office/powerpoint/2010/main" val="228343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1371600" y="2286000"/>
            <a:ext cx="6400800" cy="4114800"/>
          </a:xfrm>
        </p:spPr>
        <p:txBody>
          <a:bodyPr>
            <a:normAutofit/>
          </a:bodyPr>
          <a:lstStyle/>
          <a:p>
            <a:r>
              <a:rPr lang="en-US" sz="2400" b="1" dirty="0" smtClean="0">
                <a:solidFill>
                  <a:schemeClr val="bg1"/>
                </a:solidFill>
              </a:rPr>
              <a:t>ISSUE</a:t>
            </a:r>
          </a:p>
          <a:p>
            <a:endParaRPr lang="en-US" sz="2400" b="1" dirty="0" smtClean="0">
              <a:solidFill>
                <a:schemeClr val="bg1"/>
              </a:solidFill>
            </a:endParaRPr>
          </a:p>
          <a:p>
            <a:r>
              <a:rPr lang="en-US" sz="2400" b="1" dirty="0" smtClean="0">
                <a:solidFill>
                  <a:schemeClr val="bg1"/>
                </a:solidFill>
              </a:rPr>
              <a:t>Liquidity, Liquidity, Liquidity</a:t>
            </a:r>
          </a:p>
          <a:p>
            <a:pPr algn="l"/>
            <a:endParaRPr lang="en-US" sz="2400" b="1" dirty="0" smtClean="0">
              <a:solidFill>
                <a:schemeClr val="bg1"/>
              </a:solidFill>
            </a:endParaRPr>
          </a:p>
          <a:p>
            <a:endParaRPr lang="en-US" sz="1600" b="1" dirty="0" smtClean="0">
              <a:solidFill>
                <a:schemeClr val="bg1"/>
              </a:solidFill>
            </a:endParaRPr>
          </a:p>
          <a:p>
            <a:r>
              <a:rPr lang="en-US" sz="2400" b="1" dirty="0" smtClean="0">
                <a:solidFill>
                  <a:schemeClr val="bg1"/>
                </a:solidFill>
              </a:rPr>
              <a:t>ANSWER</a:t>
            </a:r>
          </a:p>
          <a:p>
            <a:endParaRPr lang="en-US" sz="2400" b="1" dirty="0">
              <a:solidFill>
                <a:schemeClr val="bg1"/>
              </a:solidFill>
            </a:endParaRPr>
          </a:p>
          <a:p>
            <a:r>
              <a:rPr lang="en-US" sz="2400" b="1" dirty="0" smtClean="0">
                <a:solidFill>
                  <a:schemeClr val="bg1"/>
                </a:solidFill>
              </a:rPr>
              <a:t>Asset Allocation</a:t>
            </a:r>
            <a:endParaRPr lang="en-US" sz="2400" b="1" dirty="0">
              <a:solidFill>
                <a:schemeClr val="bg1"/>
              </a:solidFill>
            </a:endParaRPr>
          </a:p>
          <a:p>
            <a:endParaRPr lang="en-US" sz="2400" b="1" dirty="0">
              <a:solidFill>
                <a:schemeClr val="bg1"/>
              </a:solidFill>
            </a:endParaRPr>
          </a:p>
        </p:txBody>
      </p:sp>
    </p:spTree>
    <p:extLst>
      <p:ext uri="{BB962C8B-B14F-4D97-AF65-F5344CB8AC3E}">
        <p14:creationId xmlns:p14="http://schemas.microsoft.com/office/powerpoint/2010/main" val="646797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r>
              <a:rPr lang="en-US" sz="2400" b="1" dirty="0" err="1" smtClean="0">
                <a:solidFill>
                  <a:schemeClr val="bg1"/>
                </a:solidFill>
              </a:rPr>
              <a:t>Calpers</a:t>
            </a:r>
            <a:r>
              <a:rPr lang="en-US" sz="2400" b="1" dirty="0" smtClean="0">
                <a:solidFill>
                  <a:schemeClr val="bg1"/>
                </a:solidFill>
              </a:rPr>
              <a:t> Asset Allocation / Targets</a:t>
            </a:r>
          </a:p>
          <a:p>
            <a:r>
              <a:rPr lang="en-US" sz="2400" b="1" dirty="0" smtClean="0">
                <a:solidFill>
                  <a:schemeClr val="bg1"/>
                </a:solidFill>
              </a:rPr>
              <a:t>October 2013</a:t>
            </a:r>
          </a:p>
          <a:p>
            <a:endParaRPr lang="en-US" sz="2400" b="1" dirty="0" smtClean="0">
              <a:solidFill>
                <a:schemeClr val="bg1"/>
              </a:solidFill>
            </a:endParaRPr>
          </a:p>
          <a:p>
            <a:pPr algn="l"/>
            <a:r>
              <a:rPr lang="en-US" sz="2400" b="1" dirty="0" smtClean="0">
                <a:solidFill>
                  <a:schemeClr val="bg1"/>
                </a:solidFill>
              </a:rPr>
              <a:t>			 Amount	Percent	Target		</a:t>
            </a:r>
          </a:p>
          <a:p>
            <a:pPr algn="l"/>
            <a:r>
              <a:rPr lang="en-US" sz="2000" b="1" dirty="0" smtClean="0">
                <a:solidFill>
                  <a:schemeClr val="bg1"/>
                </a:solidFill>
              </a:rPr>
              <a:t>Public Equity       	$152 billion	    55%		   50%</a:t>
            </a:r>
          </a:p>
          <a:p>
            <a:pPr algn="l"/>
            <a:r>
              <a:rPr lang="en-US" sz="2000" b="1" dirty="0" smtClean="0">
                <a:solidFill>
                  <a:schemeClr val="bg1"/>
                </a:solidFill>
              </a:rPr>
              <a:t>Income                    	  $41 billion	    15%		   17%	</a:t>
            </a:r>
          </a:p>
          <a:p>
            <a:pPr algn="l"/>
            <a:r>
              <a:rPr lang="en-US" sz="2000" b="1" dirty="0" smtClean="0">
                <a:solidFill>
                  <a:schemeClr val="bg1"/>
                </a:solidFill>
              </a:rPr>
              <a:t>Private Equity        	  $31 billion	    11%		   14%</a:t>
            </a:r>
          </a:p>
          <a:p>
            <a:pPr algn="l"/>
            <a:r>
              <a:rPr lang="en-US" sz="2000" b="1" dirty="0" smtClean="0">
                <a:solidFill>
                  <a:schemeClr val="bg1"/>
                </a:solidFill>
              </a:rPr>
              <a:t>Real Estate 	          	  $24 billion	      9%		     9%	</a:t>
            </a:r>
          </a:p>
          <a:p>
            <a:pPr algn="l"/>
            <a:r>
              <a:rPr lang="en-US" sz="2000" b="1" dirty="0" smtClean="0">
                <a:solidFill>
                  <a:schemeClr val="bg1"/>
                </a:solidFill>
              </a:rPr>
              <a:t>Liquidity	          	  $11 billion	      4%		     4%	</a:t>
            </a:r>
            <a:endParaRPr lang="en-US" sz="2000" b="1" dirty="0">
              <a:solidFill>
                <a:schemeClr val="bg1"/>
              </a:solidFill>
            </a:endParaRPr>
          </a:p>
        </p:txBody>
      </p:sp>
    </p:spTree>
    <p:extLst>
      <p:ext uri="{BB962C8B-B14F-4D97-AF65-F5344CB8AC3E}">
        <p14:creationId xmlns:p14="http://schemas.microsoft.com/office/powerpoint/2010/main" val="1769339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sp>
        <p:nvSpPr>
          <p:cNvPr id="3" name="Subtitle 2"/>
          <p:cNvSpPr>
            <a:spLocks noGrp="1"/>
          </p:cNvSpPr>
          <p:nvPr>
            <p:ph type="subTitle" idx="1"/>
          </p:nvPr>
        </p:nvSpPr>
        <p:spPr>
          <a:xfrm>
            <a:off x="304800" y="2286000"/>
            <a:ext cx="8534400" cy="4114800"/>
          </a:xfrm>
        </p:spPr>
        <p:txBody>
          <a:bodyPr>
            <a:normAutofit/>
          </a:bodyPr>
          <a:lstStyle/>
          <a:p>
            <a:r>
              <a:rPr lang="en-US" sz="2400" b="1" dirty="0" smtClean="0">
                <a:solidFill>
                  <a:schemeClr val="bg1"/>
                </a:solidFill>
              </a:rPr>
              <a:t>WHAT IS PRIVATE EQUITY ?</a:t>
            </a:r>
          </a:p>
          <a:p>
            <a:endParaRPr lang="en-US" sz="2400" b="1" dirty="0" smtClean="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925" y="2971800"/>
            <a:ext cx="8058150" cy="3733800"/>
          </a:xfrm>
          <a:prstGeom prst="rect">
            <a:avLst/>
          </a:prstGeom>
        </p:spPr>
      </p:pic>
    </p:spTree>
    <p:extLst>
      <p:ext uri="{BB962C8B-B14F-4D97-AF65-F5344CB8AC3E}">
        <p14:creationId xmlns:p14="http://schemas.microsoft.com/office/powerpoint/2010/main" val="3837015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752599"/>
          </a:xfrm>
        </p:spPr>
        <p:txBody>
          <a:bodyPr>
            <a:normAutofit/>
          </a:bodyPr>
          <a:lstStyle/>
          <a:p>
            <a:r>
              <a:rPr lang="en-US" sz="6000" baseline="-25000" dirty="0" err="1">
                <a:solidFill>
                  <a:schemeClr val="accent6">
                    <a:lumMod val="50000"/>
                  </a:schemeClr>
                </a:solidFill>
                <a:effectLst/>
                <a:latin typeface="Mongolian Baiti" panose="03000500000000000000" pitchFamily="66" charset="0"/>
                <a:cs typeface="Mongolian Baiti" panose="03000500000000000000" pitchFamily="66" charset="0"/>
              </a:rPr>
              <a:t>Peapack</a:t>
            </a:r>
            <a:r>
              <a:rPr lang="en-US" sz="6000" baseline="-25000" dirty="0">
                <a:solidFill>
                  <a:schemeClr val="accent6">
                    <a:lumMod val="50000"/>
                  </a:schemeClr>
                </a:solidFill>
                <a:effectLst/>
                <a:latin typeface="Mongolian Baiti" panose="03000500000000000000" pitchFamily="66" charset="0"/>
                <a:cs typeface="Mongolian Baiti" panose="03000500000000000000" pitchFamily="66" charset="0"/>
              </a:rPr>
              <a:t> </a:t>
            </a:r>
            <a:r>
              <a:rPr lang="en-US" sz="6000" baseline="-25000" dirty="0" smtClean="0">
                <a:solidFill>
                  <a:schemeClr val="accent6">
                    <a:lumMod val="50000"/>
                  </a:schemeClr>
                </a:solidFill>
                <a:effectLst/>
                <a:latin typeface="Mongolian Baiti" panose="03000500000000000000" pitchFamily="66" charset="0"/>
                <a:cs typeface="Mongolian Baiti" panose="03000500000000000000" pitchFamily="66" charset="0"/>
              </a:rPr>
              <a:t>Investments Ltd</a:t>
            </a:r>
            <a: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t/>
            </a:r>
            <a:br>
              <a:rPr lang="en-US" sz="6000" baseline="-25000" dirty="0" smtClean="0">
                <a:solidFill>
                  <a:schemeClr val="accent5">
                    <a:lumMod val="50000"/>
                  </a:schemeClr>
                </a:solidFill>
                <a:effectLst/>
                <a:latin typeface="Mongolian Baiti" panose="03000500000000000000" pitchFamily="66" charset="0"/>
                <a:cs typeface="Mongolian Baiti" panose="03000500000000000000" pitchFamily="66" charset="0"/>
              </a:rPr>
            </a:br>
            <a:endParaRPr lang="en-US" sz="6000" dirty="0">
              <a:solidFill>
                <a:schemeClr val="accent5">
                  <a:lumMod val="50000"/>
                </a:schemeClr>
              </a:solidFill>
              <a:effectLst/>
              <a:latin typeface="Mongolian Baiti" panose="03000500000000000000" pitchFamily="66" charset="0"/>
              <a:cs typeface="Mongolian Baiti" panose="03000500000000000000"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406542"/>
              </p:ext>
            </p:extLst>
          </p:nvPr>
        </p:nvGraphicFramePr>
        <p:xfrm>
          <a:off x="1219200" y="2057402"/>
          <a:ext cx="7239000" cy="4798989"/>
        </p:xfrm>
        <a:graphic>
          <a:graphicData uri="http://schemas.openxmlformats.org/drawingml/2006/table">
            <a:tbl>
              <a:tblPr/>
              <a:tblGrid>
                <a:gridCol w="2527761"/>
                <a:gridCol w="2382800"/>
                <a:gridCol w="2328439"/>
              </a:tblGrid>
              <a:tr h="398696">
                <a:tc>
                  <a:txBody>
                    <a:bodyPr/>
                    <a:lstStyle/>
                    <a:p>
                      <a:endParaRPr lang="en-US" sz="1000" dirty="0"/>
                    </a:p>
                  </a:txBody>
                  <a:tcPr marL="52692" marR="52692" marT="52692" marB="52692">
                    <a:lnL>
                      <a:noFill/>
                    </a:lnL>
                    <a:lnR>
                      <a:noFill/>
                    </a:lnR>
                    <a:lnT>
                      <a:noFill/>
                    </a:lnT>
                    <a:lnB>
                      <a:noFill/>
                    </a:lnB>
                  </a:tcPr>
                </a:tc>
                <a:tc>
                  <a:txBody>
                    <a:bodyPr/>
                    <a:lstStyle/>
                    <a:p>
                      <a:r>
                        <a:rPr lang="en-US" sz="1800" b="1" u="sng" dirty="0">
                          <a:solidFill>
                            <a:schemeClr val="bg1"/>
                          </a:solidFill>
                          <a:effectLst/>
                        </a:rPr>
                        <a:t>Private Equity</a:t>
                      </a:r>
                      <a:endParaRPr lang="en-US" sz="1800" dirty="0">
                        <a:solidFill>
                          <a:schemeClr val="bg1"/>
                        </a:solidFill>
                      </a:endParaRPr>
                    </a:p>
                  </a:txBody>
                  <a:tcPr marL="52692" marR="52692" marT="52692" marB="52692">
                    <a:lnL>
                      <a:noFill/>
                    </a:lnL>
                    <a:lnR>
                      <a:noFill/>
                    </a:lnR>
                    <a:lnT>
                      <a:noFill/>
                    </a:lnT>
                    <a:lnB>
                      <a:noFill/>
                    </a:lnB>
                  </a:tcPr>
                </a:tc>
                <a:tc>
                  <a:txBody>
                    <a:bodyPr/>
                    <a:lstStyle/>
                    <a:p>
                      <a:r>
                        <a:rPr lang="en-US" sz="1800" b="1" u="sng" dirty="0">
                          <a:solidFill>
                            <a:schemeClr val="bg1"/>
                          </a:solidFill>
                          <a:effectLst/>
                        </a:rPr>
                        <a:t>Venture Capital</a:t>
                      </a:r>
                      <a:endParaRPr lang="en-US" sz="1800" dirty="0">
                        <a:solidFill>
                          <a:schemeClr val="bg1"/>
                        </a:solidFill>
                      </a:endParaRPr>
                    </a:p>
                  </a:txBody>
                  <a:tcPr marL="52692" marR="52692" marT="52692" marB="52692">
                    <a:lnL>
                      <a:noFill/>
                    </a:lnL>
                    <a:lnR>
                      <a:noFill/>
                    </a:lnR>
                    <a:lnT>
                      <a:noFill/>
                    </a:lnT>
                    <a:lnB>
                      <a:noFill/>
                    </a:lnB>
                  </a:tcPr>
                </a:tc>
              </a:tr>
              <a:tr h="302682">
                <a:tc>
                  <a:txBody>
                    <a:bodyPr/>
                    <a:lstStyle/>
                    <a:p>
                      <a:r>
                        <a:rPr lang="en-US" sz="1200" b="1" dirty="0">
                          <a:solidFill>
                            <a:schemeClr val="bg1"/>
                          </a:solidFill>
                        </a:rPr>
                        <a:t>Environment</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b="1" dirty="0">
                          <a:solidFill>
                            <a:schemeClr val="bg1"/>
                          </a:solidFill>
                        </a:rPr>
                        <a:t>Control</a:t>
                      </a:r>
                    </a:p>
                  </a:txBody>
                  <a:tcPr marL="52692" marR="52692" marT="52692" marB="52692">
                    <a:lnL>
                      <a:noFill/>
                    </a:lnL>
                    <a:lnR>
                      <a:noFill/>
                    </a:lnR>
                    <a:lnT>
                      <a:noFill/>
                    </a:lnT>
                    <a:lnB>
                      <a:noFill/>
                    </a:lnB>
                  </a:tcPr>
                </a:tc>
                <a:tc>
                  <a:txBody>
                    <a:bodyPr/>
                    <a:lstStyle/>
                    <a:p>
                      <a:r>
                        <a:rPr lang="en-US" sz="1200" dirty="0">
                          <a:solidFill>
                            <a:schemeClr val="bg1"/>
                          </a:solidFill>
                        </a:rPr>
                        <a:t>Chaos</a:t>
                      </a:r>
                    </a:p>
                  </a:txBody>
                  <a:tcPr marL="52692" marR="52692" marT="52692" marB="52692">
                    <a:lnL>
                      <a:noFill/>
                    </a:lnL>
                    <a:lnR>
                      <a:noFill/>
                    </a:lnR>
                    <a:lnT>
                      <a:noFill/>
                    </a:lnT>
                    <a:lnB>
                      <a:noFill/>
                    </a:lnB>
                  </a:tcPr>
                </a:tc>
              </a:tr>
              <a:tr h="302682">
                <a:tc>
                  <a:txBody>
                    <a:bodyPr/>
                    <a:lstStyle/>
                    <a:p>
                      <a:r>
                        <a:rPr lang="en-US" sz="1200" b="1" dirty="0">
                          <a:solidFill>
                            <a:schemeClr val="bg1"/>
                          </a:solidFill>
                        </a:rPr>
                        <a:t>Medium</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Numbers</a:t>
                      </a:r>
                    </a:p>
                  </a:txBody>
                  <a:tcPr marL="52692" marR="52692" marT="52692" marB="52692">
                    <a:lnL>
                      <a:noFill/>
                    </a:lnL>
                    <a:lnR>
                      <a:noFill/>
                    </a:lnR>
                    <a:lnT>
                      <a:noFill/>
                    </a:lnT>
                    <a:lnB>
                      <a:noFill/>
                    </a:lnB>
                  </a:tcPr>
                </a:tc>
                <a:tc>
                  <a:txBody>
                    <a:bodyPr/>
                    <a:lstStyle/>
                    <a:p>
                      <a:r>
                        <a:rPr lang="en-US" sz="1200" dirty="0">
                          <a:solidFill>
                            <a:schemeClr val="bg1"/>
                          </a:solidFill>
                        </a:rPr>
                        <a:t>Human Beings</a:t>
                      </a:r>
                    </a:p>
                  </a:txBody>
                  <a:tcPr marL="52692" marR="52692" marT="52692" marB="52692">
                    <a:lnL>
                      <a:noFill/>
                    </a:lnL>
                    <a:lnR>
                      <a:noFill/>
                    </a:lnR>
                    <a:lnT>
                      <a:noFill/>
                    </a:lnT>
                    <a:lnB>
                      <a:noFill/>
                    </a:lnB>
                  </a:tcPr>
                </a:tc>
              </a:tr>
              <a:tr h="302682">
                <a:tc>
                  <a:txBody>
                    <a:bodyPr/>
                    <a:lstStyle/>
                    <a:p>
                      <a:r>
                        <a:rPr lang="en-US" sz="1200" b="1" dirty="0">
                          <a:solidFill>
                            <a:schemeClr val="bg1"/>
                          </a:solidFill>
                        </a:rPr>
                        <a:t>Primary Hard Tool</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Buying and selling stock</a:t>
                      </a:r>
                    </a:p>
                  </a:txBody>
                  <a:tcPr marL="52692" marR="52692" marT="52692" marB="52692">
                    <a:lnL>
                      <a:noFill/>
                    </a:lnL>
                    <a:lnR>
                      <a:noFill/>
                    </a:lnR>
                    <a:lnT>
                      <a:noFill/>
                    </a:lnT>
                    <a:lnB>
                      <a:noFill/>
                    </a:lnB>
                  </a:tcPr>
                </a:tc>
                <a:tc>
                  <a:txBody>
                    <a:bodyPr/>
                    <a:lstStyle/>
                    <a:p>
                      <a:r>
                        <a:rPr lang="en-US" sz="1200" dirty="0" smtClean="0">
                          <a:solidFill>
                            <a:schemeClr val="bg1"/>
                          </a:solidFill>
                        </a:rPr>
                        <a:t>Buying and selling stock</a:t>
                      </a:r>
                      <a:endParaRPr lang="en-US" sz="1200" dirty="0">
                        <a:solidFill>
                          <a:schemeClr val="bg1"/>
                        </a:solidFill>
                      </a:endParaRPr>
                    </a:p>
                  </a:txBody>
                  <a:tcPr marL="52692" marR="52692" marT="52692" marB="52692">
                    <a:lnL>
                      <a:noFill/>
                    </a:lnL>
                    <a:lnR>
                      <a:noFill/>
                    </a:lnR>
                    <a:lnT>
                      <a:noFill/>
                    </a:lnT>
                    <a:lnB>
                      <a:noFill/>
                    </a:lnB>
                  </a:tcPr>
                </a:tc>
              </a:tr>
              <a:tr h="302682">
                <a:tc>
                  <a:txBody>
                    <a:bodyPr/>
                    <a:lstStyle/>
                    <a:p>
                      <a:r>
                        <a:rPr lang="en-US" sz="1200" b="1" dirty="0">
                          <a:solidFill>
                            <a:schemeClr val="bg1"/>
                          </a:solidFill>
                        </a:rPr>
                        <a:t>Primary Soft Tool</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Operational Efficiency</a:t>
                      </a:r>
                    </a:p>
                  </a:txBody>
                  <a:tcPr marL="52692" marR="52692" marT="52692" marB="52692">
                    <a:lnL>
                      <a:noFill/>
                    </a:lnL>
                    <a:lnR>
                      <a:noFill/>
                    </a:lnR>
                    <a:lnT>
                      <a:noFill/>
                    </a:lnT>
                    <a:lnB>
                      <a:noFill/>
                    </a:lnB>
                  </a:tcPr>
                </a:tc>
                <a:tc>
                  <a:txBody>
                    <a:bodyPr/>
                    <a:lstStyle/>
                    <a:p>
                      <a:r>
                        <a:rPr lang="en-US" sz="1200" dirty="0">
                          <a:solidFill>
                            <a:schemeClr val="bg1"/>
                          </a:solidFill>
                        </a:rPr>
                        <a:t>Human Motivation</a:t>
                      </a:r>
                    </a:p>
                  </a:txBody>
                  <a:tcPr marL="52692" marR="52692" marT="52692" marB="52692">
                    <a:lnL>
                      <a:noFill/>
                    </a:lnL>
                    <a:lnR>
                      <a:noFill/>
                    </a:lnR>
                    <a:lnT>
                      <a:noFill/>
                    </a:lnT>
                    <a:lnB>
                      <a:noFill/>
                    </a:lnB>
                  </a:tcPr>
                </a:tc>
              </a:tr>
              <a:tr h="302682">
                <a:tc>
                  <a:txBody>
                    <a:bodyPr/>
                    <a:lstStyle/>
                    <a:p>
                      <a:r>
                        <a:rPr lang="en-US" sz="1200" b="1" dirty="0">
                          <a:solidFill>
                            <a:schemeClr val="bg1"/>
                          </a:solidFill>
                        </a:rPr>
                        <a:t>Primary Lever</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Optimized Structure</a:t>
                      </a:r>
                    </a:p>
                  </a:txBody>
                  <a:tcPr marL="52692" marR="52692" marT="52692" marB="52692">
                    <a:lnL>
                      <a:noFill/>
                    </a:lnL>
                    <a:lnR>
                      <a:noFill/>
                    </a:lnR>
                    <a:lnT>
                      <a:noFill/>
                    </a:lnT>
                    <a:lnB>
                      <a:noFill/>
                    </a:lnB>
                  </a:tcPr>
                </a:tc>
                <a:tc>
                  <a:txBody>
                    <a:bodyPr/>
                    <a:lstStyle/>
                    <a:p>
                      <a:r>
                        <a:rPr lang="en-US" sz="1200" dirty="0">
                          <a:solidFill>
                            <a:schemeClr val="bg1"/>
                          </a:solidFill>
                        </a:rPr>
                        <a:t>Disruptive Innovation</a:t>
                      </a:r>
                    </a:p>
                  </a:txBody>
                  <a:tcPr marL="52692" marR="52692" marT="52692" marB="52692">
                    <a:lnL>
                      <a:noFill/>
                    </a:lnL>
                    <a:lnR>
                      <a:noFill/>
                    </a:lnR>
                    <a:lnT>
                      <a:noFill/>
                    </a:lnT>
                    <a:lnB>
                      <a:noFill/>
                    </a:lnB>
                  </a:tcPr>
                </a:tc>
              </a:tr>
              <a:tr h="302682">
                <a:tc>
                  <a:txBody>
                    <a:bodyPr/>
                    <a:lstStyle/>
                    <a:p>
                      <a:r>
                        <a:rPr lang="en-US" sz="1200" b="1" dirty="0">
                          <a:solidFill>
                            <a:schemeClr val="bg1"/>
                          </a:solidFill>
                        </a:rPr>
                        <a:t>Primary Investment Trigger</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Underutilized Assets</a:t>
                      </a:r>
                    </a:p>
                  </a:txBody>
                  <a:tcPr marL="52692" marR="52692" marT="52692" marB="52692">
                    <a:lnL>
                      <a:noFill/>
                    </a:lnL>
                    <a:lnR>
                      <a:noFill/>
                    </a:lnR>
                    <a:lnT>
                      <a:noFill/>
                    </a:lnT>
                    <a:lnB>
                      <a:noFill/>
                    </a:lnB>
                  </a:tcPr>
                </a:tc>
                <a:tc>
                  <a:txBody>
                    <a:bodyPr/>
                    <a:lstStyle/>
                    <a:p>
                      <a:r>
                        <a:rPr lang="en-US" sz="1200" dirty="0">
                          <a:solidFill>
                            <a:schemeClr val="bg1"/>
                          </a:solidFill>
                        </a:rPr>
                        <a:t>Team</a:t>
                      </a:r>
                    </a:p>
                  </a:txBody>
                  <a:tcPr marL="52692" marR="52692" marT="52692" marB="52692">
                    <a:lnL>
                      <a:noFill/>
                    </a:lnL>
                    <a:lnR>
                      <a:noFill/>
                    </a:lnR>
                    <a:lnT>
                      <a:noFill/>
                    </a:lnT>
                    <a:lnB>
                      <a:noFill/>
                    </a:lnB>
                  </a:tcPr>
                </a:tc>
              </a:tr>
              <a:tr h="302682">
                <a:tc>
                  <a:txBody>
                    <a:bodyPr/>
                    <a:lstStyle/>
                    <a:p>
                      <a:r>
                        <a:rPr lang="en-US" sz="1200" b="1" dirty="0">
                          <a:solidFill>
                            <a:schemeClr val="bg1"/>
                          </a:solidFill>
                        </a:rPr>
                        <a:t>Direction of Value Creation</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Top-down</a:t>
                      </a:r>
                    </a:p>
                  </a:txBody>
                  <a:tcPr marL="52692" marR="52692" marT="52692" marB="52692">
                    <a:lnL>
                      <a:noFill/>
                    </a:lnL>
                    <a:lnR>
                      <a:noFill/>
                    </a:lnR>
                    <a:lnT>
                      <a:noFill/>
                    </a:lnT>
                    <a:lnB>
                      <a:noFill/>
                    </a:lnB>
                  </a:tcPr>
                </a:tc>
                <a:tc>
                  <a:txBody>
                    <a:bodyPr/>
                    <a:lstStyle/>
                    <a:p>
                      <a:r>
                        <a:rPr lang="en-US" sz="1200" dirty="0">
                          <a:solidFill>
                            <a:schemeClr val="bg1"/>
                          </a:solidFill>
                        </a:rPr>
                        <a:t>Bottom-up</a:t>
                      </a:r>
                    </a:p>
                  </a:txBody>
                  <a:tcPr marL="52692" marR="52692" marT="52692" marB="52692">
                    <a:lnL>
                      <a:noFill/>
                    </a:lnL>
                    <a:lnR>
                      <a:noFill/>
                    </a:lnR>
                    <a:lnT>
                      <a:noFill/>
                    </a:lnT>
                    <a:lnB>
                      <a:noFill/>
                    </a:lnB>
                  </a:tcPr>
                </a:tc>
              </a:tr>
              <a:tr h="494709">
                <a:tc>
                  <a:txBody>
                    <a:bodyPr/>
                    <a:lstStyle/>
                    <a:p>
                      <a:r>
                        <a:rPr lang="en-US" sz="1200" b="1" dirty="0">
                          <a:solidFill>
                            <a:schemeClr val="bg1"/>
                          </a:solidFill>
                        </a:rPr>
                        <a:t>Economic Philosophy</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Neoclassical Economics</a:t>
                      </a:r>
                    </a:p>
                  </a:txBody>
                  <a:tcPr marL="52692" marR="52692" marT="52692" marB="52692">
                    <a:lnL>
                      <a:noFill/>
                    </a:lnL>
                    <a:lnR>
                      <a:noFill/>
                    </a:lnR>
                    <a:lnT>
                      <a:noFill/>
                    </a:lnT>
                    <a:lnB>
                      <a:noFill/>
                    </a:lnB>
                  </a:tcPr>
                </a:tc>
                <a:tc>
                  <a:txBody>
                    <a:bodyPr/>
                    <a:lstStyle/>
                    <a:p>
                      <a:r>
                        <a:rPr lang="en-US" sz="1200" dirty="0">
                          <a:solidFill>
                            <a:schemeClr val="bg1"/>
                          </a:solidFill>
                        </a:rPr>
                        <a:t>Innovation Ecosystems (“Rainforests”)</a:t>
                      </a:r>
                    </a:p>
                  </a:txBody>
                  <a:tcPr marL="52692" marR="52692" marT="52692" marB="52692">
                    <a:lnL>
                      <a:noFill/>
                    </a:lnL>
                    <a:lnR>
                      <a:noFill/>
                    </a:lnR>
                    <a:lnT>
                      <a:noFill/>
                    </a:lnT>
                    <a:lnB>
                      <a:noFill/>
                    </a:lnB>
                  </a:tcPr>
                </a:tc>
              </a:tr>
              <a:tr h="302682">
                <a:tc>
                  <a:txBody>
                    <a:bodyPr/>
                    <a:lstStyle/>
                    <a:p>
                      <a:r>
                        <a:rPr lang="en-US" sz="1200" b="1" dirty="0">
                          <a:solidFill>
                            <a:schemeClr val="bg1"/>
                          </a:solidFill>
                        </a:rPr>
                        <a:t>Assumption</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Rational Actors</a:t>
                      </a:r>
                    </a:p>
                  </a:txBody>
                  <a:tcPr marL="52692" marR="52692" marT="52692" marB="52692">
                    <a:lnL>
                      <a:noFill/>
                    </a:lnL>
                    <a:lnR>
                      <a:noFill/>
                    </a:lnR>
                    <a:lnT>
                      <a:noFill/>
                    </a:lnT>
                    <a:lnB>
                      <a:noFill/>
                    </a:lnB>
                  </a:tcPr>
                </a:tc>
                <a:tc>
                  <a:txBody>
                    <a:bodyPr/>
                    <a:lstStyle/>
                    <a:p>
                      <a:r>
                        <a:rPr lang="en-US" sz="1200" dirty="0">
                          <a:solidFill>
                            <a:schemeClr val="bg1"/>
                          </a:solidFill>
                        </a:rPr>
                        <a:t>Irrational Actors</a:t>
                      </a:r>
                    </a:p>
                  </a:txBody>
                  <a:tcPr marL="52692" marR="52692" marT="52692" marB="52692">
                    <a:lnL>
                      <a:noFill/>
                    </a:lnL>
                    <a:lnR>
                      <a:noFill/>
                    </a:lnR>
                    <a:lnT>
                      <a:noFill/>
                    </a:lnT>
                    <a:lnB>
                      <a:noFill/>
                    </a:lnB>
                  </a:tcPr>
                </a:tc>
              </a:tr>
              <a:tr h="302682">
                <a:tc>
                  <a:txBody>
                    <a:bodyPr/>
                    <a:lstStyle/>
                    <a:p>
                      <a:r>
                        <a:rPr lang="en-US" sz="1200" b="1" dirty="0">
                          <a:solidFill>
                            <a:schemeClr val="bg1"/>
                          </a:solidFill>
                        </a:rPr>
                        <a:t>Role of Probability</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Precision</a:t>
                      </a:r>
                    </a:p>
                  </a:txBody>
                  <a:tcPr marL="52692" marR="52692" marT="52692" marB="52692">
                    <a:lnL>
                      <a:noFill/>
                    </a:lnL>
                    <a:lnR>
                      <a:noFill/>
                    </a:lnR>
                    <a:lnT>
                      <a:noFill/>
                    </a:lnT>
                    <a:lnB>
                      <a:noFill/>
                    </a:lnB>
                  </a:tcPr>
                </a:tc>
                <a:tc>
                  <a:txBody>
                    <a:bodyPr/>
                    <a:lstStyle/>
                    <a:p>
                      <a:r>
                        <a:rPr lang="en-US" sz="1200" dirty="0">
                          <a:solidFill>
                            <a:schemeClr val="bg1"/>
                          </a:solidFill>
                        </a:rPr>
                        <a:t>Serendipity</a:t>
                      </a:r>
                    </a:p>
                  </a:txBody>
                  <a:tcPr marL="52692" marR="52692" marT="52692" marB="52692">
                    <a:lnL>
                      <a:noFill/>
                    </a:lnL>
                    <a:lnR>
                      <a:noFill/>
                    </a:lnR>
                    <a:lnT>
                      <a:noFill/>
                    </a:lnT>
                    <a:lnB>
                      <a:noFill/>
                    </a:lnB>
                  </a:tcPr>
                </a:tc>
              </a:tr>
              <a:tr h="302682">
                <a:tc>
                  <a:txBody>
                    <a:bodyPr/>
                    <a:lstStyle/>
                    <a:p>
                      <a:r>
                        <a:rPr lang="en-US" sz="1200" b="1" dirty="0">
                          <a:solidFill>
                            <a:schemeClr val="bg1"/>
                          </a:solidFill>
                        </a:rPr>
                        <a:t>Model</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Deming/TQM, Six Sigma</a:t>
                      </a:r>
                    </a:p>
                  </a:txBody>
                  <a:tcPr marL="52692" marR="52692" marT="52692" marB="52692">
                    <a:lnL>
                      <a:noFill/>
                    </a:lnL>
                    <a:lnR>
                      <a:noFill/>
                    </a:lnR>
                    <a:lnT>
                      <a:noFill/>
                    </a:lnT>
                    <a:lnB>
                      <a:noFill/>
                    </a:lnB>
                  </a:tcPr>
                </a:tc>
                <a:tc>
                  <a:txBody>
                    <a:bodyPr/>
                    <a:lstStyle/>
                    <a:p>
                      <a:r>
                        <a:rPr lang="en-US" sz="1200" dirty="0">
                          <a:solidFill>
                            <a:schemeClr val="bg1"/>
                          </a:solidFill>
                        </a:rPr>
                        <a:t>Silicon Valley</a:t>
                      </a:r>
                    </a:p>
                  </a:txBody>
                  <a:tcPr marL="52692" marR="52692" marT="52692" marB="52692">
                    <a:lnL>
                      <a:noFill/>
                    </a:lnL>
                    <a:lnR>
                      <a:noFill/>
                    </a:lnR>
                    <a:lnT>
                      <a:noFill/>
                    </a:lnT>
                    <a:lnB>
                      <a:noFill/>
                    </a:lnB>
                  </a:tcPr>
                </a:tc>
              </a:tr>
              <a:tr h="878764">
                <a:tc>
                  <a:txBody>
                    <a:bodyPr/>
                    <a:lstStyle/>
                    <a:p>
                      <a:r>
                        <a:rPr lang="en-US" sz="1200" b="1" dirty="0">
                          <a:solidFill>
                            <a:schemeClr val="bg1"/>
                          </a:solidFill>
                        </a:rPr>
                        <a:t>Parallels</a:t>
                      </a:r>
                      <a:endParaRPr lang="en-US" sz="1200" dirty="0">
                        <a:solidFill>
                          <a:schemeClr val="bg1"/>
                        </a:solidFill>
                      </a:endParaRPr>
                    </a:p>
                  </a:txBody>
                  <a:tcPr marL="52692" marR="52692" marT="52692" marB="52692">
                    <a:lnL>
                      <a:noFill/>
                    </a:lnL>
                    <a:lnR>
                      <a:noFill/>
                    </a:lnR>
                    <a:lnT>
                      <a:noFill/>
                    </a:lnT>
                    <a:lnB>
                      <a:noFill/>
                    </a:lnB>
                  </a:tcPr>
                </a:tc>
                <a:tc>
                  <a:txBody>
                    <a:bodyPr/>
                    <a:lstStyle/>
                    <a:p>
                      <a:r>
                        <a:rPr lang="en-US" sz="1200" dirty="0">
                          <a:solidFill>
                            <a:schemeClr val="bg1"/>
                          </a:solidFill>
                        </a:rPr>
                        <a:t>Classical music,</a:t>
                      </a:r>
                      <a:br>
                        <a:rPr lang="en-US" sz="1200" dirty="0">
                          <a:solidFill>
                            <a:schemeClr val="bg1"/>
                          </a:solidFill>
                        </a:rPr>
                      </a:br>
                      <a:r>
                        <a:rPr lang="en-US" sz="1200" dirty="0">
                          <a:solidFill>
                            <a:schemeClr val="bg1"/>
                          </a:solidFill>
                        </a:rPr>
                        <a:t>Fine arts,</a:t>
                      </a:r>
                      <a:br>
                        <a:rPr lang="en-US" sz="1200" dirty="0">
                          <a:solidFill>
                            <a:schemeClr val="bg1"/>
                          </a:solidFill>
                        </a:rPr>
                      </a:br>
                      <a:r>
                        <a:rPr lang="en-US" sz="1200" dirty="0">
                          <a:solidFill>
                            <a:schemeClr val="bg1"/>
                          </a:solidFill>
                        </a:rPr>
                        <a:t>Farms,</a:t>
                      </a:r>
                      <a:br>
                        <a:rPr lang="en-US" sz="1200" dirty="0">
                          <a:solidFill>
                            <a:schemeClr val="bg1"/>
                          </a:solidFill>
                        </a:rPr>
                      </a:br>
                      <a:r>
                        <a:rPr lang="en-US" sz="1200" dirty="0">
                          <a:solidFill>
                            <a:schemeClr val="bg1"/>
                          </a:solidFill>
                        </a:rPr>
                        <a:t>Assembly lines</a:t>
                      </a:r>
                    </a:p>
                  </a:txBody>
                  <a:tcPr marL="52692" marR="52692" marT="52692" marB="52692">
                    <a:lnL>
                      <a:noFill/>
                    </a:lnL>
                    <a:lnR>
                      <a:noFill/>
                    </a:lnR>
                    <a:lnT>
                      <a:noFill/>
                    </a:lnT>
                    <a:lnB>
                      <a:noFill/>
                    </a:lnB>
                  </a:tcPr>
                </a:tc>
                <a:tc>
                  <a:txBody>
                    <a:bodyPr/>
                    <a:lstStyle/>
                    <a:p>
                      <a:r>
                        <a:rPr lang="en-US" sz="1200" dirty="0">
                          <a:solidFill>
                            <a:schemeClr val="bg1"/>
                          </a:solidFill>
                        </a:rPr>
                        <a:t>Jazz,</a:t>
                      </a:r>
                      <a:br>
                        <a:rPr lang="en-US" sz="1200" dirty="0">
                          <a:solidFill>
                            <a:schemeClr val="bg1"/>
                          </a:solidFill>
                        </a:rPr>
                      </a:br>
                      <a:r>
                        <a:rPr lang="en-US" sz="1200" dirty="0">
                          <a:solidFill>
                            <a:schemeClr val="bg1"/>
                          </a:solidFill>
                        </a:rPr>
                        <a:t>Street art,</a:t>
                      </a:r>
                      <a:br>
                        <a:rPr lang="en-US" sz="1200" dirty="0">
                          <a:solidFill>
                            <a:schemeClr val="bg1"/>
                          </a:solidFill>
                        </a:rPr>
                      </a:br>
                      <a:r>
                        <a:rPr lang="en-US" sz="1200" dirty="0">
                          <a:solidFill>
                            <a:schemeClr val="bg1"/>
                          </a:solidFill>
                        </a:rPr>
                        <a:t>Rainforests,</a:t>
                      </a:r>
                      <a:br>
                        <a:rPr lang="en-US" sz="1200" dirty="0">
                          <a:solidFill>
                            <a:schemeClr val="bg1"/>
                          </a:solidFill>
                        </a:rPr>
                      </a:br>
                      <a:r>
                        <a:rPr lang="en-US" sz="1200" dirty="0">
                          <a:solidFill>
                            <a:schemeClr val="bg1"/>
                          </a:solidFill>
                        </a:rPr>
                        <a:t>Design thinking</a:t>
                      </a:r>
                    </a:p>
                  </a:txBody>
                  <a:tcPr marL="52692" marR="52692" marT="52692" marB="52692">
                    <a:lnL>
                      <a:noFill/>
                    </a:lnL>
                    <a:lnR>
                      <a:noFill/>
                    </a:lnR>
                    <a:lnT>
                      <a:noFill/>
                    </a:lnT>
                    <a:lnB>
                      <a:noFill/>
                    </a:lnB>
                  </a:tcPr>
                </a:tc>
              </a:tr>
            </a:tbl>
          </a:graphicData>
        </a:graphic>
      </p:graphicFrame>
    </p:spTree>
    <p:extLst>
      <p:ext uri="{BB962C8B-B14F-4D97-AF65-F5344CB8AC3E}">
        <p14:creationId xmlns:p14="http://schemas.microsoft.com/office/powerpoint/2010/main" val="32292368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TC101790493[[fn=SOHO]]</Template>
  <TotalTime>6571</TotalTime>
  <Words>1109</Words>
  <Application>Microsoft Office PowerPoint</Application>
  <PresentationFormat>On-screen Show (4:3)</PresentationFormat>
  <Paragraphs>196</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Bell MT</vt:lpstr>
      <vt:lpstr>Book Antiqua</vt:lpstr>
      <vt:lpstr>Calibri</vt:lpstr>
      <vt:lpstr>Lucida Sans</vt:lpstr>
      <vt:lpstr>Mongolian Baiti</vt:lpstr>
      <vt:lpstr>Wingdings</vt:lpstr>
      <vt:lpstr>Wingdings 2</vt:lpstr>
      <vt:lpstr>Wingdings 3</vt:lpstr>
      <vt:lpstr>Apex</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lpstr>Peapack Investments Ltd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Peapack Asset Management</dc:title>
  <dc:creator>ThomFlohr</dc:creator>
  <cp:lastModifiedBy>Thom Flohr</cp:lastModifiedBy>
  <cp:revision>93</cp:revision>
  <dcterms:created xsi:type="dcterms:W3CDTF">2012-12-01T15:29:20Z</dcterms:created>
  <dcterms:modified xsi:type="dcterms:W3CDTF">2014-02-13T13:29:36Z</dcterms:modified>
</cp:coreProperties>
</file>