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278" r:id="rId2"/>
    <p:sldId id="274" r:id="rId3"/>
    <p:sldId id="269" r:id="rId4"/>
    <p:sldId id="271" r:id="rId5"/>
    <p:sldId id="280" r:id="rId6"/>
    <p:sldId id="257" r:id="rId7"/>
    <p:sldId id="275" r:id="rId8"/>
    <p:sldId id="281" r:id="rId9"/>
    <p:sldId id="282" r:id="rId10"/>
    <p:sldId id="277" r:id="rId11"/>
    <p:sldId id="265" r:id="rId12"/>
    <p:sldId id="263" r:id="rId13"/>
  </p:sldIdLst>
  <p:sldSz cx="9144000" cy="6858000" type="screen4x3"/>
  <p:notesSz cx="6797675" cy="9872663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Style foncé 2 - Accentuation 3/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Style foncé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60" autoAdjust="0"/>
    <p:restoredTop sz="89576" autoAdjust="0"/>
  </p:normalViewPr>
  <p:slideViewPr>
    <p:cSldViewPr snapToGrid="0" snapToObjects="1">
      <p:cViewPr varScale="1">
        <p:scale>
          <a:sx n="116" d="100"/>
          <a:sy n="116" d="100"/>
        </p:scale>
        <p:origin x="1596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 sz="2000" dirty="0" smtClean="0"/>
              <a:t>Mandate</a:t>
            </a:r>
            <a:endParaRPr lang="fr-FR" sz="2000" dirty="0"/>
          </a:p>
        </c:rich>
      </c:tx>
      <c:layout>
        <c:manualLayout>
          <c:xMode val="edge"/>
          <c:yMode val="edge"/>
          <c:x val="0.44186138292135452"/>
          <c:y val="0.501644189431481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0558807228027159"/>
          <c:y val="0.17032621515875168"/>
          <c:w val="0.61112492099734561"/>
          <c:h val="0.76522081377642903"/>
        </c:manualLayout>
      </c:layout>
      <c:doughnut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Par Mandat</c:v>
                </c:pt>
              </c:strCache>
            </c:strRef>
          </c:tx>
          <c:explosion val="9"/>
          <c:dLbls>
            <c:dLbl>
              <c:idx val="0"/>
              <c:layout>
                <c:manualLayout>
                  <c:x val="0.17731498979079202"/>
                  <c:y val="-2.63198761336394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596597429952849"/>
                  <c:y val="7.313805516316888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391881778291951"/>
                  <c:y val="-8.492058196943831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329212969151138E-2"/>
                  <c:y val="-0.180110445971045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Feuil1!$A$2:$A$5</c:f>
              <c:strCache>
                <c:ptCount val="4"/>
                <c:pt idx="0">
                  <c:v>Discretionary</c:v>
                </c:pt>
                <c:pt idx="1">
                  <c:v>Execution Only</c:v>
                </c:pt>
                <c:pt idx="2">
                  <c:v>Advisory</c:v>
                </c:pt>
                <c:pt idx="3">
                  <c:v>Discretionary Perf. Fees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57.4</c:v>
                </c:pt>
                <c:pt idx="1">
                  <c:v>18.100000000000001</c:v>
                </c:pt>
                <c:pt idx="2">
                  <c:v>18.100000000000001</c:v>
                </c:pt>
                <c:pt idx="3">
                  <c:v>6.4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Custodian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Bank</a:t>
            </a:r>
            <a:endParaRPr lang="en-US" dirty="0"/>
          </a:p>
        </c:rich>
      </c:tx>
      <c:layout>
        <c:manualLayout>
          <c:xMode val="edge"/>
          <c:yMode val="edge"/>
          <c:x val="0.42253818596500337"/>
          <c:y val="0.4530780269462094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4574828235508561"/>
          <c:y val="0.14126414627476014"/>
          <c:w val="0.50068348659442663"/>
          <c:h val="0.73537024496334014"/>
        </c:manualLayout>
      </c:layout>
      <c:doughnut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Custodian Bank</c:v>
                </c:pt>
              </c:strCache>
            </c:strRef>
          </c:tx>
          <c:explosion val="8"/>
          <c:dLbls>
            <c:dLbl>
              <c:idx val="0"/>
              <c:layout>
                <c:manualLayout>
                  <c:x val="0.14232530759975517"/>
                  <c:y val="-1.855343330092553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7252617876807391E-2"/>
                  <c:y val="0.135362120918855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4076252473790444E-2"/>
                  <c:y val="0.1604297444886001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9.8532905261368972E-2"/>
                  <c:y val="0.1179025901099623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3919727886129901"/>
                  <c:y val="5.522693693556470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3450523575361478"/>
                  <c:y val="1.2575513450598295E-4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Gonet</a:t>
                    </a:r>
                    <a:r>
                      <a:rPr lang="en-US" dirty="0" smtClean="0"/>
                      <a:t> </a:t>
                    </a:r>
                  </a:p>
                  <a:p>
                    <a:r>
                      <a:rPr lang="en-US" dirty="0" smtClean="0"/>
                      <a:t>Bahamas</a:t>
                    </a:r>
                    <a:r>
                      <a:rPr lang="en-US" dirty="0"/>
                      <a:t>
6%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14545333633821142"/>
                  <c:y val="-6.157798701458438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14388932196898319"/>
                  <c:y val="-8.772679981999270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0.13294122138438669"/>
                  <c:y val="-0.12772560786911363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Crédit</a:t>
                    </a:r>
                    <a:r>
                      <a:rPr lang="en-US" dirty="0"/>
                      <a:t> </a:t>
                    </a:r>
                    <a:endParaRPr lang="en-US" dirty="0" smtClean="0"/>
                  </a:p>
                  <a:p>
                    <a:r>
                      <a:rPr lang="en-US" dirty="0" smtClean="0"/>
                      <a:t>Suisse</a:t>
                    </a:r>
                    <a:r>
                      <a:rPr lang="en-US" dirty="0"/>
                      <a:t>
4%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1.5640143692281362E-3"/>
                  <c:y val="-0.1894923690595559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0.11260903458442167"/>
                  <c:y val="-0.1566687929253170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Deutsche </a:t>
                    </a:r>
                  </a:p>
                  <a:p>
                    <a:r>
                      <a:rPr lang="en-US" dirty="0" smtClean="0"/>
                      <a:t>Bank</a:t>
                    </a:r>
                    <a:r>
                      <a:rPr lang="en-US" dirty="0"/>
                      <a:t>
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3.4408316123017736E-2"/>
                  <c:y val="-0.1762412700488420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Feuil1!$A$2:$A$13</c:f>
              <c:strCache>
                <c:ptCount val="12"/>
                <c:pt idx="0">
                  <c:v>UBS Monaco</c:v>
                </c:pt>
                <c:pt idx="1">
                  <c:v>Barclays</c:v>
                </c:pt>
                <c:pt idx="2">
                  <c:v>CFM</c:v>
                </c:pt>
                <c:pt idx="3">
                  <c:v>Rothschild</c:v>
                </c:pt>
                <c:pt idx="4">
                  <c:v>BNP Paribas</c:v>
                </c:pt>
                <c:pt idx="5">
                  <c:v>Gonet Bahamas</c:v>
                </c:pt>
                <c:pt idx="6">
                  <c:v>BSI</c:v>
                </c:pt>
                <c:pt idx="7">
                  <c:v>CMB</c:v>
                </c:pt>
                <c:pt idx="8">
                  <c:v>Crédit Suisse</c:v>
                </c:pt>
                <c:pt idx="9">
                  <c:v>HSBC</c:v>
                </c:pt>
                <c:pt idx="10">
                  <c:v>Deutsche Bank</c:v>
                </c:pt>
                <c:pt idx="11">
                  <c:v>Others </c:v>
                </c:pt>
              </c:strCache>
            </c:strRef>
          </c:cat>
          <c:val>
            <c:numRef>
              <c:f>Feuil1!$B$2:$B$13</c:f>
              <c:numCache>
                <c:formatCode>0.0%</c:formatCode>
                <c:ptCount val="12"/>
                <c:pt idx="0">
                  <c:v>0.36016174168473863</c:v>
                </c:pt>
                <c:pt idx="1">
                  <c:v>0.10475354808713226</c:v>
                </c:pt>
                <c:pt idx="2">
                  <c:v>0.10284979511910149</c:v>
                </c:pt>
                <c:pt idx="3">
                  <c:v>8.9565371876324809E-2</c:v>
                </c:pt>
                <c:pt idx="4">
                  <c:v>6.9883752239158881E-2</c:v>
                </c:pt>
                <c:pt idx="5">
                  <c:v>6.4298038967536511E-2</c:v>
                </c:pt>
                <c:pt idx="6">
                  <c:v>5.4531882515698835E-2</c:v>
                </c:pt>
                <c:pt idx="7">
                  <c:v>4.7641356933780299E-2</c:v>
                </c:pt>
                <c:pt idx="8">
                  <c:v>4.368805376869847E-2</c:v>
                </c:pt>
                <c:pt idx="9">
                  <c:v>2.78564924609398E-2</c:v>
                </c:pt>
                <c:pt idx="10">
                  <c:v>1.8982800174495777E-2</c:v>
                </c:pt>
                <c:pt idx="11" formatCode="0.00%">
                  <c:v>1.4999999999999999E-2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7"/>
    </mc:Choice>
    <mc:Fallback>
      <c:style val="17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761299095585868E-2"/>
          <c:y val="2.7951451496574204E-2"/>
          <c:w val="0.91878486619352251"/>
          <c:h val="0.854154796249551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invertIfNegative val="0"/>
          <c:dPt>
            <c:idx val="4"/>
            <c:invertIfNegative val="0"/>
            <c:bubble3D val="0"/>
            <c:spPr>
              <a:ln w="28575">
                <a:solidFill>
                  <a:schemeClr val="tx1"/>
                </a:solidFill>
              </a:ln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Feuil1!$A$2:$A$6</c:f>
              <c:strCache>
                <c:ptCount val="5"/>
                <c:pt idx="0">
                  <c:v>12/31/2009</c:v>
                </c:pt>
                <c:pt idx="1">
                  <c:v>12/31/2010</c:v>
                </c:pt>
                <c:pt idx="2">
                  <c:v>12/31/2011</c:v>
                </c:pt>
                <c:pt idx="3">
                  <c:v>12/31/2012</c:v>
                </c:pt>
                <c:pt idx="4">
                  <c:v>12/31/2013</c:v>
                </c:pt>
              </c:strCache>
            </c:strRef>
          </c:cat>
          <c:val>
            <c:numRef>
              <c:f>Feuil1!$B$2:$B$6</c:f>
              <c:numCache>
                <c:formatCode>General</c:formatCode>
                <c:ptCount val="5"/>
                <c:pt idx="0">
                  <c:v>0.6</c:v>
                </c:pt>
                <c:pt idx="1">
                  <c:v>3.7</c:v>
                </c:pt>
                <c:pt idx="2">
                  <c:v>3.5</c:v>
                </c:pt>
                <c:pt idx="3">
                  <c:v>4.7</c:v>
                </c:pt>
                <c:pt idx="4">
                  <c:v>5.2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7537232"/>
        <c:axId val="87537792"/>
      </c:barChart>
      <c:catAx>
        <c:axId val="87537232"/>
        <c:scaling>
          <c:orientation val="minMax"/>
        </c:scaling>
        <c:delete val="0"/>
        <c:axPos val="b"/>
        <c:numFmt formatCode="dd/mm/yyyy" sourceLinked="0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fr-FR"/>
          </a:p>
        </c:txPr>
        <c:crossAx val="87537792"/>
        <c:crosses val="autoZero"/>
        <c:auto val="0"/>
        <c:lblAlgn val="ctr"/>
        <c:lblOffset val="100"/>
        <c:noMultiLvlLbl val="0"/>
      </c:catAx>
      <c:valAx>
        <c:axId val="875377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fr-FR"/>
          </a:p>
        </c:txPr>
        <c:crossAx val="87537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CE37E-71AF-2F4E-A1FA-AD35D4D758D3}" type="datetimeFigureOut">
              <a:rPr lang="fr-FR" smtClean="0"/>
              <a:pPr/>
              <a:t>18/02/2014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04671-88DC-1D40-BD41-2E374D03936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779709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620F5A-3CCB-E648-8119-C653C0F60262}" type="datetimeFigureOut">
              <a:rPr lang="fr-FR" smtClean="0"/>
              <a:pPr/>
              <a:t>18/02/2014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5CC76-B6C2-784B-A8BD-E4779ED0CCBF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79967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5CC76-B6C2-784B-A8BD-E4779ED0CCBF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3204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2DE0-2E7F-DC45-A2F8-15E53112A515}" type="datetime1">
              <a:rPr lang="fr-FR" smtClean="0"/>
              <a:pPr/>
              <a:t>18/02/2014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E82E-C447-0C4E-AB3D-9D756BE17CD9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1224207" y="3725412"/>
            <a:ext cx="6665671" cy="0"/>
          </a:xfrm>
          <a:prstGeom prst="line">
            <a:avLst/>
          </a:prstGeom>
          <a:ln w="952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Image 10" descr="logoGandGPrivateFinance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53064" y="3900017"/>
            <a:ext cx="1424852" cy="895220"/>
          </a:xfrm>
          <a:prstGeom prst="rect">
            <a:avLst/>
          </a:prstGeom>
        </p:spPr>
      </p:pic>
      <p:pic>
        <p:nvPicPr>
          <p:cNvPr id="13" name="Image 12" descr="pic2_fr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97462" y="4955946"/>
            <a:ext cx="3840077" cy="1653200"/>
          </a:xfrm>
          <a:prstGeom prst="rect">
            <a:avLst/>
          </a:prstGeom>
        </p:spPr>
      </p:pic>
      <p:pic>
        <p:nvPicPr>
          <p:cNvPr id="12" name="Image 11" descr="Capture d’écran 2013-09-06 à 10.24.00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609146"/>
            <a:ext cx="9143999" cy="248853"/>
          </a:xfrm>
          <a:prstGeom prst="rect">
            <a:avLst/>
          </a:prstGeom>
        </p:spPr>
      </p:pic>
      <p:sp>
        <p:nvSpPr>
          <p:cNvPr id="14" name="ZoneTexte 13"/>
          <p:cNvSpPr txBox="1"/>
          <p:nvPr userDrawn="1"/>
        </p:nvSpPr>
        <p:spPr>
          <a:xfrm>
            <a:off x="1" y="6612060"/>
            <a:ext cx="9143999" cy="407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+mj-lt"/>
              </a:rPr>
              <a:t>    Le George</a:t>
            </a:r>
            <a:r>
              <a:rPr lang="fr-FR" sz="900" baseline="0" dirty="0" smtClean="0">
                <a:latin typeface="+mj-lt"/>
              </a:rPr>
              <a:t> V - 14, Avenue de Grande Bretagne - 98000 Monaco - </a:t>
            </a:r>
            <a:r>
              <a:rPr lang="fr-FR" sz="9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Tel : +377 97 98 29 80   -  </a:t>
            </a:r>
            <a:r>
              <a:rPr lang="fr-FR" sz="9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Share</a:t>
            </a:r>
            <a:r>
              <a:rPr lang="fr-FR" sz="9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Capital : 450.000 € - N° Agreement : SAF / 2008-02 </a:t>
            </a:r>
          </a:p>
          <a:p>
            <a:r>
              <a:rPr lang="fr-FR" sz="1050" baseline="0" dirty="0" smtClean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1175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F914-ADF9-F948-B652-69CA411A964B}" type="datetime1">
              <a:rPr lang="fr-FR" smtClean="0"/>
              <a:pPr/>
              <a:t>18/02/2014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E82E-C447-0C4E-AB3D-9D756BE17CD9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9" name="Connecteur droit 8"/>
          <p:cNvCxnSpPr/>
          <p:nvPr userDrawn="1"/>
        </p:nvCxnSpPr>
        <p:spPr>
          <a:xfrm>
            <a:off x="450835" y="748929"/>
            <a:ext cx="8229600" cy="1"/>
          </a:xfrm>
          <a:prstGeom prst="line">
            <a:avLst/>
          </a:prstGeom>
          <a:ln w="952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Image 11" descr="Capture d’écran 2013-09-06 à 10.24.00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609146"/>
            <a:ext cx="9143999" cy="248853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7196" y="6649488"/>
            <a:ext cx="453583" cy="177181"/>
          </a:xfrm>
          <a:prstGeom prst="rect">
            <a:avLst/>
          </a:prstGeom>
        </p:spPr>
      </p:pic>
      <p:sp>
        <p:nvSpPr>
          <p:cNvPr id="16" name="ZoneTexte 15"/>
          <p:cNvSpPr txBox="1"/>
          <p:nvPr userDrawn="1"/>
        </p:nvSpPr>
        <p:spPr>
          <a:xfrm>
            <a:off x="1" y="6612060"/>
            <a:ext cx="9143999" cy="407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+mj-lt"/>
              </a:rPr>
              <a:t>    Le George</a:t>
            </a:r>
            <a:r>
              <a:rPr lang="fr-FR" sz="900" baseline="0" dirty="0" smtClean="0">
                <a:latin typeface="+mj-lt"/>
              </a:rPr>
              <a:t> V - 14, Avenue de Grande Bretagne - 98000 Monaco - </a:t>
            </a:r>
            <a:r>
              <a:rPr lang="fr-FR" sz="9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Tel : +377 97 98 29 80   -  </a:t>
            </a:r>
            <a:r>
              <a:rPr lang="fr-FR" sz="9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Share</a:t>
            </a:r>
            <a:r>
              <a:rPr lang="fr-FR" sz="9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Capital : 450.000 € - N° Agreement : SAF / 2008-02 </a:t>
            </a:r>
          </a:p>
          <a:p>
            <a:r>
              <a:rPr lang="fr-FR" sz="1050" baseline="0" dirty="0" smtClean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801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42DFE-215D-CB42-A7F3-BBA913EB92DC}" type="datetime1">
              <a:rPr lang="fr-FR" smtClean="0"/>
              <a:pPr/>
              <a:t>18/02/2014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E82E-C447-0C4E-AB3D-9D756BE17CD9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9" name="Connecteur droit 8"/>
          <p:cNvCxnSpPr/>
          <p:nvPr userDrawn="1"/>
        </p:nvCxnSpPr>
        <p:spPr>
          <a:xfrm>
            <a:off x="450835" y="748929"/>
            <a:ext cx="8229600" cy="1"/>
          </a:xfrm>
          <a:prstGeom prst="line">
            <a:avLst/>
          </a:prstGeom>
          <a:ln w="952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Image 12" descr="Capture d’écran 2013-09-06 à 10.24.00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609146"/>
            <a:ext cx="9143999" cy="248853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7196" y="6649488"/>
            <a:ext cx="453583" cy="177181"/>
          </a:xfrm>
          <a:prstGeom prst="rect">
            <a:avLst/>
          </a:prstGeom>
        </p:spPr>
      </p:pic>
      <p:sp>
        <p:nvSpPr>
          <p:cNvPr id="16" name="ZoneTexte 15"/>
          <p:cNvSpPr txBox="1"/>
          <p:nvPr userDrawn="1"/>
        </p:nvSpPr>
        <p:spPr>
          <a:xfrm>
            <a:off x="1" y="6612060"/>
            <a:ext cx="9143999" cy="407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+mj-lt"/>
              </a:rPr>
              <a:t>    Le George</a:t>
            </a:r>
            <a:r>
              <a:rPr lang="fr-FR" sz="900" baseline="0" dirty="0" smtClean="0">
                <a:latin typeface="+mj-lt"/>
              </a:rPr>
              <a:t> V - 14, Avenue de Grande Bretagne - 98000 Monaco - </a:t>
            </a:r>
            <a:r>
              <a:rPr lang="fr-FR" sz="9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Tel : +377 97 98 29 80   -  </a:t>
            </a:r>
            <a:r>
              <a:rPr lang="fr-FR" sz="9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Share</a:t>
            </a:r>
            <a:r>
              <a:rPr lang="fr-FR" sz="9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Capital : 450.000 € - N° Agreement : SAF / 2008-02 </a:t>
            </a:r>
          </a:p>
          <a:p>
            <a:r>
              <a:rPr lang="fr-FR" sz="1050" baseline="0" dirty="0" smtClean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6976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C749-90D1-6941-AA3B-4C9B06305858}" type="datetime1">
              <a:rPr lang="fr-FR" smtClean="0"/>
              <a:pPr/>
              <a:t>18/02/2014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533216"/>
            <a:ext cx="2133600" cy="365125"/>
          </a:xfrm>
        </p:spPr>
        <p:txBody>
          <a:bodyPr/>
          <a:lstStyle/>
          <a:p>
            <a:fld id="{A59DE82E-C447-0C4E-AB3D-9D756BE17CD9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9" name="Connecteur droit 8"/>
          <p:cNvCxnSpPr/>
          <p:nvPr userDrawn="1"/>
        </p:nvCxnSpPr>
        <p:spPr>
          <a:xfrm>
            <a:off x="450835" y="748929"/>
            <a:ext cx="8229600" cy="1"/>
          </a:xfrm>
          <a:prstGeom prst="line">
            <a:avLst/>
          </a:prstGeom>
          <a:ln w="952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Image 9" descr="Capture d’écran 2013-09-06 à 10.24.00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609146"/>
            <a:ext cx="9143999" cy="248853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7196" y="6649488"/>
            <a:ext cx="453583" cy="177181"/>
          </a:xfrm>
          <a:prstGeom prst="rect">
            <a:avLst/>
          </a:prstGeom>
        </p:spPr>
      </p:pic>
      <p:sp>
        <p:nvSpPr>
          <p:cNvPr id="15" name="ZoneTexte 14"/>
          <p:cNvSpPr txBox="1"/>
          <p:nvPr userDrawn="1"/>
        </p:nvSpPr>
        <p:spPr>
          <a:xfrm>
            <a:off x="1" y="6612060"/>
            <a:ext cx="9143999" cy="407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+mj-lt"/>
              </a:rPr>
              <a:t>    Le George</a:t>
            </a:r>
            <a:r>
              <a:rPr lang="fr-FR" sz="900" baseline="0" dirty="0" smtClean="0">
                <a:latin typeface="+mj-lt"/>
              </a:rPr>
              <a:t> V - 14, Avenue de Grande Bretagne - 98000 Monaco - </a:t>
            </a:r>
            <a:r>
              <a:rPr lang="fr-FR" sz="9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Tel : +377 97 98 29 80   -  </a:t>
            </a:r>
            <a:r>
              <a:rPr lang="fr-FR" sz="9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Share</a:t>
            </a:r>
            <a:r>
              <a:rPr lang="fr-FR" sz="9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Capital : 450.000 € - N° Agreement : SAF / 2008-02 </a:t>
            </a:r>
          </a:p>
          <a:p>
            <a:r>
              <a:rPr lang="fr-FR" sz="1050" baseline="0" dirty="0" smtClean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9664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0534C-50BF-B545-AC76-08048AED4BCE}" type="datetime1">
              <a:rPr lang="fr-FR" smtClean="0"/>
              <a:pPr/>
              <a:t>18/02/2014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E82E-C447-0C4E-AB3D-9D756BE17CD9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9" name="Image 8" descr="Capture d’écran 2013-09-06 à 10.24.00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609146"/>
            <a:ext cx="9143999" cy="24885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7196" y="6649488"/>
            <a:ext cx="453583" cy="177181"/>
          </a:xfrm>
          <a:prstGeom prst="rect">
            <a:avLst/>
          </a:prstGeom>
        </p:spPr>
      </p:pic>
      <p:sp>
        <p:nvSpPr>
          <p:cNvPr id="14" name="ZoneTexte 13"/>
          <p:cNvSpPr txBox="1"/>
          <p:nvPr userDrawn="1"/>
        </p:nvSpPr>
        <p:spPr>
          <a:xfrm>
            <a:off x="1" y="6612060"/>
            <a:ext cx="9143999" cy="407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+mj-lt"/>
              </a:rPr>
              <a:t>    Le George</a:t>
            </a:r>
            <a:r>
              <a:rPr lang="fr-FR" sz="900" baseline="0" dirty="0" smtClean="0">
                <a:latin typeface="+mj-lt"/>
              </a:rPr>
              <a:t> V - 14, Avenue de Grande Bretagne - 98000 Monaco - </a:t>
            </a:r>
            <a:r>
              <a:rPr lang="fr-FR" sz="9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Tel : +377 97 98 29 80   -  </a:t>
            </a:r>
            <a:r>
              <a:rPr lang="fr-FR" sz="9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Share</a:t>
            </a:r>
            <a:r>
              <a:rPr lang="fr-FR" sz="9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Capital : 450.000 € - N° Agreement : SAF / 2008-02 </a:t>
            </a:r>
          </a:p>
          <a:p>
            <a:r>
              <a:rPr lang="fr-FR" sz="1050" baseline="0" dirty="0" smtClean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6861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5E25-9AB6-4542-B899-825DD5938318}" type="datetime1">
              <a:rPr lang="fr-FR" smtClean="0"/>
              <a:pPr/>
              <a:t>18/02/2014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E82E-C447-0C4E-AB3D-9D756BE17CD9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450835" y="748929"/>
            <a:ext cx="8229600" cy="1"/>
          </a:xfrm>
          <a:prstGeom prst="line">
            <a:avLst/>
          </a:prstGeom>
          <a:ln w="952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Image 13" descr="Capture d’écran 2013-09-06 à 10.24.00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609146"/>
            <a:ext cx="9143999" cy="248853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7196" y="6649488"/>
            <a:ext cx="453583" cy="177181"/>
          </a:xfrm>
          <a:prstGeom prst="rect">
            <a:avLst/>
          </a:prstGeom>
        </p:spPr>
      </p:pic>
      <p:sp>
        <p:nvSpPr>
          <p:cNvPr id="17" name="ZoneTexte 16"/>
          <p:cNvSpPr txBox="1"/>
          <p:nvPr userDrawn="1"/>
        </p:nvSpPr>
        <p:spPr>
          <a:xfrm>
            <a:off x="1" y="6612060"/>
            <a:ext cx="9143999" cy="407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+mj-lt"/>
              </a:rPr>
              <a:t>    Le George</a:t>
            </a:r>
            <a:r>
              <a:rPr lang="fr-FR" sz="900" baseline="0" dirty="0" smtClean="0">
                <a:latin typeface="+mj-lt"/>
              </a:rPr>
              <a:t> V - 14, Avenue de Grande Bretagne - 98000 Monaco - </a:t>
            </a:r>
            <a:r>
              <a:rPr lang="fr-FR" sz="9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Tel : +377 97 98 29 80   -  </a:t>
            </a:r>
            <a:r>
              <a:rPr lang="fr-FR" sz="9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Share</a:t>
            </a:r>
            <a:r>
              <a:rPr lang="fr-FR" sz="9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Capital : 450.000 € - N° Agreement : SAF / 2008-02 </a:t>
            </a:r>
          </a:p>
          <a:p>
            <a:r>
              <a:rPr lang="fr-FR" sz="1050" baseline="0" dirty="0" smtClean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00995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DC49-13CA-3349-A29E-38C4C69805FF}" type="datetime1">
              <a:rPr lang="fr-FR" smtClean="0"/>
              <a:pPr/>
              <a:t>18/02/2014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E82E-C447-0C4E-AB3D-9D756BE17CD9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2" name="Connecteur droit 11"/>
          <p:cNvCxnSpPr/>
          <p:nvPr userDrawn="1"/>
        </p:nvCxnSpPr>
        <p:spPr>
          <a:xfrm>
            <a:off x="450835" y="748929"/>
            <a:ext cx="8229600" cy="1"/>
          </a:xfrm>
          <a:prstGeom prst="line">
            <a:avLst/>
          </a:prstGeom>
          <a:ln w="952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Image 14" descr="Capture d’écran 2013-09-06 à 10.24.00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609146"/>
            <a:ext cx="9143999" cy="248853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7196" y="6649488"/>
            <a:ext cx="453583" cy="177181"/>
          </a:xfrm>
          <a:prstGeom prst="rect">
            <a:avLst/>
          </a:prstGeom>
        </p:spPr>
      </p:pic>
      <p:sp>
        <p:nvSpPr>
          <p:cNvPr id="19" name="ZoneTexte 18"/>
          <p:cNvSpPr txBox="1"/>
          <p:nvPr userDrawn="1"/>
        </p:nvSpPr>
        <p:spPr>
          <a:xfrm>
            <a:off x="1" y="6612060"/>
            <a:ext cx="9143999" cy="407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+mj-lt"/>
              </a:rPr>
              <a:t>    Le George</a:t>
            </a:r>
            <a:r>
              <a:rPr lang="fr-FR" sz="900" baseline="0" dirty="0" smtClean="0">
                <a:latin typeface="+mj-lt"/>
              </a:rPr>
              <a:t> V - 14, Avenue de Grande Bretagne - 98000 Monaco - </a:t>
            </a:r>
            <a:r>
              <a:rPr lang="fr-FR" sz="9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Tel : +377 97 98 29 80   -  </a:t>
            </a:r>
            <a:r>
              <a:rPr lang="fr-FR" sz="9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Share</a:t>
            </a:r>
            <a:r>
              <a:rPr lang="fr-FR" sz="9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Capital : 450.000 € - N° Agreement : SAF / 2008-02 </a:t>
            </a:r>
          </a:p>
          <a:p>
            <a:r>
              <a:rPr lang="fr-FR" sz="1050" baseline="0" dirty="0" smtClean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4964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21A45-63E7-9441-BB57-B2533594882C}" type="datetime1">
              <a:rPr lang="fr-FR" smtClean="0"/>
              <a:pPr/>
              <a:t>18/02/2014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E82E-C447-0C4E-AB3D-9D756BE17CD9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450835" y="748929"/>
            <a:ext cx="8229600" cy="1"/>
          </a:xfrm>
          <a:prstGeom prst="line">
            <a:avLst/>
          </a:prstGeom>
          <a:ln w="952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Image 10" descr="Capture d’écran 2013-09-06 à 10.24.00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609146"/>
            <a:ext cx="9143999" cy="248853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7196" y="6649488"/>
            <a:ext cx="453583" cy="177181"/>
          </a:xfrm>
          <a:prstGeom prst="rect">
            <a:avLst/>
          </a:prstGeom>
        </p:spPr>
      </p:pic>
      <p:sp>
        <p:nvSpPr>
          <p:cNvPr id="15" name="ZoneTexte 14"/>
          <p:cNvSpPr txBox="1"/>
          <p:nvPr userDrawn="1"/>
        </p:nvSpPr>
        <p:spPr>
          <a:xfrm>
            <a:off x="1" y="6612060"/>
            <a:ext cx="9143999" cy="407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+mj-lt"/>
              </a:rPr>
              <a:t>    Le George</a:t>
            </a:r>
            <a:r>
              <a:rPr lang="fr-FR" sz="900" baseline="0" dirty="0" smtClean="0">
                <a:latin typeface="+mj-lt"/>
              </a:rPr>
              <a:t> V - 14, Avenue de Grande Bretagne - 98000 Monaco - </a:t>
            </a:r>
            <a:r>
              <a:rPr lang="fr-FR" sz="9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Tel : +377 97 98 29 80   -  </a:t>
            </a:r>
            <a:r>
              <a:rPr lang="fr-FR" sz="9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Share</a:t>
            </a:r>
            <a:r>
              <a:rPr lang="fr-FR" sz="9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Capital : 450.000 € - N° Agreement : SAF / 2008-02 </a:t>
            </a:r>
          </a:p>
          <a:p>
            <a:r>
              <a:rPr lang="fr-FR" sz="1050" baseline="0" dirty="0" smtClean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58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04DE3-B688-F74A-ACA4-78B9E38E218A}" type="datetime1">
              <a:rPr lang="fr-FR" smtClean="0"/>
              <a:pPr/>
              <a:t>18/02/2014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E82E-C447-0C4E-AB3D-9D756BE17CD9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9" name="Image 8" descr="Capture d’écran 2013-09-06 à 10.24.00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609146"/>
            <a:ext cx="9143999" cy="24885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7196" y="6649488"/>
            <a:ext cx="453583" cy="177181"/>
          </a:xfrm>
          <a:prstGeom prst="rect">
            <a:avLst/>
          </a:prstGeom>
        </p:spPr>
      </p:pic>
      <p:sp>
        <p:nvSpPr>
          <p:cNvPr id="13" name="ZoneTexte 12"/>
          <p:cNvSpPr txBox="1"/>
          <p:nvPr userDrawn="1"/>
        </p:nvSpPr>
        <p:spPr>
          <a:xfrm>
            <a:off x="1" y="6612060"/>
            <a:ext cx="9143999" cy="407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+mj-lt"/>
              </a:rPr>
              <a:t>    Le George</a:t>
            </a:r>
            <a:r>
              <a:rPr lang="fr-FR" sz="900" baseline="0" dirty="0" smtClean="0">
                <a:latin typeface="+mj-lt"/>
              </a:rPr>
              <a:t> V - 14, Avenue de Grande Bretagne - 98000 Monaco - </a:t>
            </a:r>
            <a:r>
              <a:rPr lang="fr-FR" sz="9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Tel : +377 97 98 29 80   -  </a:t>
            </a:r>
            <a:r>
              <a:rPr lang="fr-FR" sz="9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Share</a:t>
            </a:r>
            <a:r>
              <a:rPr lang="fr-FR" sz="9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Capital : 450.000 € - N° Agreement : SAF / 2008-02 </a:t>
            </a:r>
          </a:p>
          <a:p>
            <a:r>
              <a:rPr lang="fr-FR" sz="1050" baseline="0" dirty="0" smtClean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015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E782-1378-C94B-91BB-CD9C8B045ECF}" type="datetime1">
              <a:rPr lang="fr-FR" smtClean="0"/>
              <a:pPr/>
              <a:t>18/02/2014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E82E-C447-0C4E-AB3D-9D756BE17CD9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450835" y="748929"/>
            <a:ext cx="8229600" cy="1"/>
          </a:xfrm>
          <a:prstGeom prst="line">
            <a:avLst/>
          </a:prstGeom>
          <a:ln w="952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Image 12" descr="Capture d’écran 2013-09-06 à 10.24.00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609146"/>
            <a:ext cx="9143999" cy="248853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7196" y="6649488"/>
            <a:ext cx="453583" cy="177181"/>
          </a:xfrm>
          <a:prstGeom prst="rect">
            <a:avLst/>
          </a:prstGeom>
        </p:spPr>
      </p:pic>
      <p:sp>
        <p:nvSpPr>
          <p:cNvPr id="17" name="ZoneTexte 16"/>
          <p:cNvSpPr txBox="1"/>
          <p:nvPr userDrawn="1"/>
        </p:nvSpPr>
        <p:spPr>
          <a:xfrm>
            <a:off x="1" y="6612060"/>
            <a:ext cx="9143999" cy="407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+mj-lt"/>
              </a:rPr>
              <a:t>    Le George</a:t>
            </a:r>
            <a:r>
              <a:rPr lang="fr-FR" sz="900" baseline="0" dirty="0" smtClean="0">
                <a:latin typeface="+mj-lt"/>
              </a:rPr>
              <a:t> V - 14, Avenue de Grande Bretagne - 98000 Monaco - </a:t>
            </a:r>
            <a:r>
              <a:rPr lang="fr-FR" sz="9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Tel : +377 97 98 29 80   -  </a:t>
            </a:r>
            <a:r>
              <a:rPr lang="fr-FR" sz="9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Share</a:t>
            </a:r>
            <a:r>
              <a:rPr lang="fr-FR" sz="9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Capital : 450.000 € - N° Agreement : SAF / 2008-02 </a:t>
            </a:r>
          </a:p>
          <a:p>
            <a:r>
              <a:rPr lang="fr-FR" sz="1050" baseline="0" dirty="0" smtClean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06377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AD97-291F-A847-9FEA-F25C3847C892}" type="datetime1">
              <a:rPr lang="fr-FR" smtClean="0"/>
              <a:pPr/>
              <a:t>18/02/2014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E82E-C447-0C4E-AB3D-9D756BE17CD9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 descr="Capture d’écran 2013-09-06 à 10.24.00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609146"/>
            <a:ext cx="9143999" cy="248853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7196" y="6649488"/>
            <a:ext cx="453583" cy="177181"/>
          </a:xfrm>
          <a:prstGeom prst="rect">
            <a:avLst/>
          </a:prstGeom>
        </p:spPr>
      </p:pic>
      <p:sp>
        <p:nvSpPr>
          <p:cNvPr id="16" name="ZoneTexte 15"/>
          <p:cNvSpPr txBox="1"/>
          <p:nvPr userDrawn="1"/>
        </p:nvSpPr>
        <p:spPr>
          <a:xfrm>
            <a:off x="1" y="6612060"/>
            <a:ext cx="9143999" cy="407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+mj-lt"/>
              </a:rPr>
              <a:t>    Le George</a:t>
            </a:r>
            <a:r>
              <a:rPr lang="fr-FR" sz="900" baseline="0" dirty="0" smtClean="0">
                <a:latin typeface="+mj-lt"/>
              </a:rPr>
              <a:t> V - 14, Avenue de Grande Bretagne - 98000 Monaco - </a:t>
            </a:r>
            <a:r>
              <a:rPr lang="fr-FR" sz="9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Tel : +377 97 98 29 80   -  </a:t>
            </a:r>
            <a:r>
              <a:rPr lang="fr-FR" sz="9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Share</a:t>
            </a:r>
            <a:r>
              <a:rPr lang="fr-FR" sz="9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Capital : 450.000 € - N° Agreement : SAF / 2008-02 </a:t>
            </a:r>
          </a:p>
          <a:p>
            <a:r>
              <a:rPr lang="fr-FR" sz="1050" baseline="0" dirty="0" smtClean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15111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73F32-6681-104C-A095-2166E89EE07F}" type="datetime1">
              <a:rPr lang="fr-FR" smtClean="0"/>
              <a:pPr/>
              <a:t>18/02/2014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DE82E-C447-0C4E-AB3D-9D756BE17CD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1675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211712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cap="small" dirty="0" err="1" smtClean="0">
                <a:latin typeface="Arial"/>
              </a:rPr>
              <a:t>Presentation</a:t>
            </a:r>
            <a:r>
              <a:rPr lang="fr-FR" sz="2400" cap="small" dirty="0" smtClean="0">
                <a:latin typeface="Arial"/>
              </a:rPr>
              <a:t> – end of </a:t>
            </a:r>
            <a:r>
              <a:rPr lang="fr-FR" sz="2400" cap="small" dirty="0" err="1" smtClean="0">
                <a:latin typeface="Arial"/>
              </a:rPr>
              <a:t>december</a:t>
            </a:r>
            <a:r>
              <a:rPr lang="fr-FR" sz="2400" cap="small" dirty="0" smtClean="0">
                <a:latin typeface="Arial"/>
              </a:rPr>
              <a:t> 2013</a:t>
            </a:r>
            <a:endParaRPr lang="fr-MC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E82E-C447-0C4E-AB3D-9D756BE17CD9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7" name="Rectangle avec flèche vers le bas 6"/>
          <p:cNvSpPr/>
          <p:nvPr/>
        </p:nvSpPr>
        <p:spPr>
          <a:xfrm>
            <a:off x="258801" y="1115675"/>
            <a:ext cx="1449795" cy="1004553"/>
          </a:xfrm>
          <a:prstGeom prst="downArrowCallout">
            <a:avLst/>
          </a:prstGeom>
          <a:blipFill>
            <a:blip r:embed="rId2"/>
            <a:stretch>
              <a:fillRect/>
            </a:stretch>
          </a:blip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cap="small" dirty="0" smtClean="0">
                <a:ln w="3175"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Monaco</a:t>
            </a:r>
            <a:r>
              <a:rPr lang="fr-FR" sz="1600" dirty="0" smtClean="0">
                <a:ln w="3175">
                  <a:solidFill>
                    <a:sysClr val="windowText" lastClr="000000"/>
                  </a:solidFill>
                </a:ln>
              </a:rPr>
              <a:t> </a:t>
            </a:r>
            <a:endParaRPr lang="fr-FR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-44101" y="2243856"/>
            <a:ext cx="2055598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dirty="0" err="1" smtClean="0"/>
              <a:t>Andbank</a:t>
            </a:r>
            <a:r>
              <a:rPr lang="fr-FR" dirty="0" smtClean="0"/>
              <a:t> </a:t>
            </a:r>
          </a:p>
          <a:p>
            <a:pPr algn="ctr">
              <a:spcAft>
                <a:spcPts val="600"/>
              </a:spcAft>
            </a:pPr>
            <a:r>
              <a:rPr lang="fr-FR" dirty="0" smtClean="0"/>
              <a:t>Barclays </a:t>
            </a:r>
          </a:p>
          <a:p>
            <a:pPr algn="ctr">
              <a:spcAft>
                <a:spcPts val="600"/>
              </a:spcAft>
            </a:pPr>
            <a:r>
              <a:rPr lang="en-US" dirty="0" smtClean="0"/>
              <a:t>BNP Paribas</a:t>
            </a:r>
          </a:p>
          <a:p>
            <a:pPr algn="ctr">
              <a:spcAft>
                <a:spcPts val="600"/>
              </a:spcAft>
            </a:pPr>
            <a:r>
              <a:rPr lang="fr-FR" dirty="0" smtClean="0"/>
              <a:t>BSI</a:t>
            </a:r>
          </a:p>
          <a:p>
            <a:pPr algn="ctr">
              <a:spcAft>
                <a:spcPts val="600"/>
              </a:spcAft>
            </a:pPr>
            <a:r>
              <a:rPr lang="en-US" dirty="0" smtClean="0"/>
              <a:t>CFM</a:t>
            </a:r>
          </a:p>
          <a:p>
            <a:pPr algn="ctr">
              <a:spcAft>
                <a:spcPts val="600"/>
              </a:spcAft>
            </a:pPr>
            <a:r>
              <a:rPr lang="en-US" dirty="0" smtClean="0"/>
              <a:t>CMB</a:t>
            </a:r>
          </a:p>
          <a:p>
            <a:pPr algn="ctr">
              <a:spcAft>
                <a:spcPts val="600"/>
              </a:spcAft>
            </a:pPr>
            <a:r>
              <a:rPr lang="fr-FR" dirty="0" err="1" smtClean="0"/>
              <a:t>Coutts</a:t>
            </a:r>
            <a:endParaRPr lang="fr-FR" dirty="0" smtClean="0"/>
          </a:p>
          <a:p>
            <a:pPr algn="ctr">
              <a:spcAft>
                <a:spcPts val="600"/>
              </a:spcAft>
            </a:pPr>
            <a:r>
              <a:rPr lang="fr-FR" dirty="0" smtClean="0"/>
              <a:t>Crédit Suisse</a:t>
            </a:r>
          </a:p>
          <a:p>
            <a:pPr algn="ctr">
              <a:spcAft>
                <a:spcPts val="600"/>
              </a:spcAft>
            </a:pPr>
            <a:r>
              <a:rPr lang="fr-FR" dirty="0" smtClean="0"/>
              <a:t>HSBC</a:t>
            </a:r>
          </a:p>
          <a:p>
            <a:pPr algn="ctr">
              <a:spcAft>
                <a:spcPts val="600"/>
              </a:spcAft>
            </a:pPr>
            <a:r>
              <a:rPr lang="fr-FR" dirty="0" smtClean="0"/>
              <a:t>Rothschild</a:t>
            </a:r>
          </a:p>
          <a:p>
            <a:pPr algn="ctr">
              <a:spcAft>
                <a:spcPts val="600"/>
              </a:spcAft>
            </a:pPr>
            <a:r>
              <a:rPr lang="fr-FR" dirty="0" smtClean="0"/>
              <a:t>UBS 	</a:t>
            </a:r>
          </a:p>
          <a:p>
            <a:pPr algn="ctr"/>
            <a:endParaRPr lang="fr-FR" sz="1400" dirty="0" smtClean="0"/>
          </a:p>
          <a:p>
            <a:endParaRPr lang="en-US" sz="1400" dirty="0" smtClean="0"/>
          </a:p>
          <a:p>
            <a:endParaRPr lang="fr-FR" sz="1400" dirty="0" smtClean="0"/>
          </a:p>
          <a:p>
            <a:r>
              <a:rPr lang="fr-FR" sz="1400" dirty="0" smtClean="0"/>
              <a:t>		</a:t>
            </a:r>
          </a:p>
          <a:p>
            <a:r>
              <a:rPr lang="fr-FR" sz="1400" dirty="0" smtClean="0"/>
              <a:t>			</a:t>
            </a:r>
          </a:p>
          <a:p>
            <a:endParaRPr lang="fr-FR" sz="1400" dirty="0" smtClean="0"/>
          </a:p>
          <a:p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2161386" y="2269390"/>
            <a:ext cx="2247363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dirty="0" smtClean="0"/>
              <a:t>Bordier &amp; Cie</a:t>
            </a:r>
          </a:p>
          <a:p>
            <a:pPr algn="ctr">
              <a:spcAft>
                <a:spcPts val="600"/>
              </a:spcAft>
            </a:pPr>
            <a:r>
              <a:rPr lang="fr-FR" dirty="0" smtClean="0"/>
              <a:t>Deutsche Bank</a:t>
            </a:r>
          </a:p>
          <a:p>
            <a:pPr algn="ctr">
              <a:spcAft>
                <a:spcPts val="600"/>
              </a:spcAft>
            </a:pPr>
            <a:r>
              <a:rPr lang="fr-FR" dirty="0" smtClean="0"/>
              <a:t>Gonet &amp; Cie</a:t>
            </a:r>
          </a:p>
          <a:p>
            <a:pPr algn="ctr">
              <a:spcAft>
                <a:spcPts val="600"/>
              </a:spcAft>
            </a:pPr>
            <a:r>
              <a:rPr lang="fr-FR" dirty="0" smtClean="0"/>
              <a:t>Saxo Bank</a:t>
            </a:r>
          </a:p>
          <a:p>
            <a:pPr algn="ctr">
              <a:spcAft>
                <a:spcPts val="600"/>
              </a:spcAft>
            </a:pPr>
            <a:r>
              <a:rPr lang="fr-FR" dirty="0" smtClean="0"/>
              <a:t>UBS Lugano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6512219" y="2284778"/>
            <a:ext cx="2193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err="1" smtClean="0"/>
              <a:t>Gonet</a:t>
            </a:r>
            <a:r>
              <a:rPr lang="fr-FR" dirty="0" smtClean="0"/>
              <a:t> Bank &amp; Trust</a:t>
            </a:r>
          </a:p>
          <a:p>
            <a:endParaRPr lang="fr-FR" dirty="0"/>
          </a:p>
        </p:txBody>
      </p:sp>
      <p:sp>
        <p:nvSpPr>
          <p:cNvPr id="16" name="Rectangle avec flèche vers le bas 15"/>
          <p:cNvSpPr/>
          <p:nvPr/>
        </p:nvSpPr>
        <p:spPr>
          <a:xfrm>
            <a:off x="2560171" y="1114087"/>
            <a:ext cx="1449795" cy="1004553"/>
          </a:xfrm>
          <a:prstGeom prst="downArrowCallout">
            <a:avLst/>
          </a:prstGeom>
          <a:blipFill>
            <a:blip r:embed="rId2"/>
            <a:stretch>
              <a:fillRect/>
            </a:stretch>
          </a:blip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cap="small" dirty="0" err="1" smtClean="0">
                <a:ln w="3175"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Switzerland</a:t>
            </a:r>
            <a:endParaRPr lang="fr-FR" cap="small" dirty="0">
              <a:ln w="3175">
                <a:solidFill>
                  <a:sysClr val="windowText" lastClr="000000"/>
                </a:solidFill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avec flèche vers le bas 16"/>
          <p:cNvSpPr/>
          <p:nvPr/>
        </p:nvSpPr>
        <p:spPr>
          <a:xfrm>
            <a:off x="6941711" y="1118011"/>
            <a:ext cx="1449795" cy="1004553"/>
          </a:xfrm>
          <a:prstGeom prst="downArrowCallout">
            <a:avLst/>
          </a:prstGeom>
          <a:blipFill>
            <a:blip r:embed="rId2"/>
            <a:stretch>
              <a:fillRect/>
            </a:stretch>
          </a:blip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600" dirty="0" smtClean="0">
              <a:ln w="3175">
                <a:solidFill>
                  <a:sysClr val="windowText" lastClr="000000"/>
                </a:solidFill>
              </a:ln>
            </a:endParaRPr>
          </a:p>
          <a:p>
            <a:pPr algn="ctr"/>
            <a:r>
              <a:rPr lang="fr-FR" sz="1600" cap="small" dirty="0" smtClean="0">
                <a:ln w="3175"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Bahamas</a:t>
            </a:r>
          </a:p>
          <a:p>
            <a:pPr algn="ctr"/>
            <a:endParaRPr lang="fr-FR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352751" y="1157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Presentation</a:t>
            </a:r>
            <a:r>
              <a:rPr kumimoji="0" lang="fr-FR" sz="24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– </a:t>
            </a:r>
            <a:r>
              <a:rPr lang="fr-FR" sz="2400" cap="small" noProof="0" dirty="0">
                <a:latin typeface="Arial"/>
                <a:ea typeface="+mj-ea"/>
                <a:cs typeface="+mj-cs"/>
              </a:rPr>
              <a:t>C</a:t>
            </a:r>
            <a:r>
              <a:rPr lang="fr-FR" sz="2400" cap="small" dirty="0" err="1" smtClean="0">
                <a:latin typeface="Arial"/>
                <a:ea typeface="+mj-ea"/>
                <a:cs typeface="+mj-cs"/>
              </a:rPr>
              <a:t>ustodian</a:t>
            </a:r>
            <a:r>
              <a:rPr lang="fr-FR" sz="2400" cap="small" dirty="0" smtClean="0">
                <a:latin typeface="Arial"/>
                <a:ea typeface="+mj-ea"/>
                <a:cs typeface="+mj-cs"/>
              </a:rPr>
              <a:t> </a:t>
            </a:r>
            <a:r>
              <a:rPr lang="fr-FR" sz="2400" cap="small" dirty="0" err="1" smtClean="0">
                <a:latin typeface="Arial"/>
                <a:ea typeface="+mj-ea"/>
                <a:cs typeface="+mj-cs"/>
              </a:rPr>
              <a:t>banks</a:t>
            </a:r>
            <a:endParaRPr kumimoji="0" lang="fr-FR" sz="2400" b="0" i="1" u="none" strike="noStrike" kern="1200" cap="sm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11" name="Parenthèse fermante 10"/>
          <p:cNvSpPr/>
          <p:nvPr/>
        </p:nvSpPr>
        <p:spPr>
          <a:xfrm>
            <a:off x="3967545" y="2383260"/>
            <a:ext cx="84841" cy="1188031"/>
          </a:xfrm>
          <a:prstGeom prst="rightBracket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4009966" y="2792610"/>
            <a:ext cx="977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Geneva</a:t>
            </a:r>
            <a:endParaRPr lang="fr-FR" dirty="0"/>
          </a:p>
        </p:txBody>
      </p:sp>
      <p:sp>
        <p:nvSpPr>
          <p:cNvPr id="19" name="Rectangle avec flèche vers le bas 18"/>
          <p:cNvSpPr/>
          <p:nvPr/>
        </p:nvSpPr>
        <p:spPr>
          <a:xfrm>
            <a:off x="4750941" y="1109868"/>
            <a:ext cx="1449795" cy="1004553"/>
          </a:xfrm>
          <a:prstGeom prst="downArrowCallout">
            <a:avLst/>
          </a:prstGeom>
          <a:blipFill>
            <a:blip r:embed="rId2"/>
            <a:stretch>
              <a:fillRect/>
            </a:stretch>
          </a:blip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cap="small" dirty="0" smtClean="0">
                <a:ln w="3175"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Malta</a:t>
            </a:r>
            <a:endParaRPr lang="fr-FR" cap="small" dirty="0">
              <a:ln w="3175">
                <a:solidFill>
                  <a:sysClr val="windowText" lastClr="000000"/>
                </a:solidFill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4379074" y="2261609"/>
            <a:ext cx="2193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err="1" smtClean="0"/>
              <a:t>Sparkasse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E82E-C447-0C4E-AB3D-9D756BE17CD9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328619" y="6738"/>
            <a:ext cx="8789622" cy="1143000"/>
          </a:xfrm>
        </p:spPr>
        <p:txBody>
          <a:bodyPr>
            <a:normAutofit/>
          </a:bodyPr>
          <a:lstStyle/>
          <a:p>
            <a:pPr algn="l"/>
            <a:r>
              <a:rPr lang="fr-FR" sz="2400" cap="small" dirty="0" smtClean="0">
                <a:latin typeface="Arial" pitchFamily="34" charset="0"/>
                <a:cs typeface="Arial" pitchFamily="34" charset="0"/>
              </a:rPr>
              <a:t>AUM distribution by </a:t>
            </a:r>
            <a:r>
              <a:rPr lang="fr-FR" sz="2400" cap="small" dirty="0" err="1" smtClean="0">
                <a:latin typeface="Arial" pitchFamily="34" charset="0"/>
                <a:cs typeface="Arial" pitchFamily="34" charset="0"/>
              </a:rPr>
              <a:t>custodian</a:t>
            </a:r>
            <a:r>
              <a:rPr lang="fr-FR" sz="2400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400" cap="small" dirty="0" err="1" smtClean="0">
                <a:latin typeface="Arial" pitchFamily="34" charset="0"/>
                <a:cs typeface="Arial" pitchFamily="34" charset="0"/>
              </a:rPr>
              <a:t>bank</a:t>
            </a:r>
            <a:r>
              <a:rPr lang="fr-FR" sz="2400" cap="small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cap="small" dirty="0" smtClean="0">
                <a:latin typeface="Arial" pitchFamily="34" charset="0"/>
                <a:cs typeface="Arial" pitchFamily="34" charset="0"/>
              </a:rPr>
              <a:t>December 31</a:t>
            </a:r>
            <a:r>
              <a:rPr lang="en-US" sz="2400" cap="small" baseline="30000" dirty="0" smtClean="0">
                <a:latin typeface="Arial" pitchFamily="34" charset="0"/>
                <a:cs typeface="Arial" pitchFamily="34" charset="0"/>
              </a:rPr>
              <a:t>st</a:t>
            </a:r>
            <a:r>
              <a:rPr lang="en-US" sz="2400" cap="small" dirty="0" smtClean="0">
                <a:latin typeface="Arial" pitchFamily="34" charset="0"/>
                <a:cs typeface="Arial" pitchFamily="34" charset="0"/>
              </a:rPr>
              <a:t>, 2013</a:t>
            </a:r>
            <a:endParaRPr lang="en-US" sz="2400" cap="small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Graphique 4"/>
          <p:cNvGraphicFramePr/>
          <p:nvPr/>
        </p:nvGraphicFramePr>
        <p:xfrm>
          <a:off x="566670" y="991673"/>
          <a:ext cx="8120130" cy="5383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037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798" y="223725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fr-FR" sz="2400" cap="small" dirty="0" smtClean="0">
                <a:latin typeface="Arial"/>
                <a:cs typeface="Arial"/>
              </a:rPr>
              <a:t>Turnover </a:t>
            </a:r>
            <a:r>
              <a:rPr lang="fr-FR" sz="2400" cap="small" dirty="0" err="1" smtClean="0">
                <a:latin typeface="Arial"/>
                <a:cs typeface="Arial"/>
              </a:rPr>
              <a:t>evolution</a:t>
            </a:r>
            <a:r>
              <a:rPr lang="fr-FR" sz="2400" cap="small" dirty="0" smtClean="0">
                <a:latin typeface="Arial"/>
                <a:cs typeface="Arial"/>
              </a:rPr>
              <a:t> </a:t>
            </a:r>
            <a:r>
              <a:rPr lang="fr-FR" sz="2400" cap="small" dirty="0" err="1" smtClean="0">
                <a:latin typeface="Arial"/>
                <a:cs typeface="Arial"/>
              </a:rPr>
              <a:t>since</a:t>
            </a:r>
            <a:r>
              <a:rPr lang="fr-FR" sz="2400" cap="small" dirty="0" smtClean="0">
                <a:latin typeface="Arial"/>
                <a:cs typeface="Arial"/>
              </a:rPr>
              <a:t> 2009 (</a:t>
            </a:r>
            <a:r>
              <a:rPr lang="fr-FR" sz="2400" cap="small" dirty="0" err="1" smtClean="0">
                <a:latin typeface="Arial"/>
                <a:cs typeface="Arial"/>
              </a:rPr>
              <a:t>meur</a:t>
            </a:r>
            <a:r>
              <a:rPr lang="fr-FR" sz="2400" cap="small" dirty="0" smtClean="0">
                <a:latin typeface="Arial"/>
                <a:cs typeface="Arial"/>
              </a:rPr>
              <a:t>)</a:t>
            </a:r>
            <a:br>
              <a:rPr lang="fr-FR" sz="2400" cap="small" dirty="0" smtClean="0">
                <a:latin typeface="Arial"/>
                <a:cs typeface="Arial"/>
              </a:rPr>
            </a:br>
            <a:endParaRPr lang="fr-FR" sz="2400" cap="small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4798955"/>
              </p:ext>
            </p:extLst>
          </p:nvPr>
        </p:nvGraphicFramePr>
        <p:xfrm>
          <a:off x="468775" y="1345436"/>
          <a:ext cx="8218025" cy="443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E82E-C447-0C4E-AB3D-9D756BE17CD9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899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E82E-C447-0C4E-AB3D-9D756BE17CD9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52751" y="11575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fr-FR" sz="2400" cap="small" dirty="0" err="1" smtClean="0">
                <a:latin typeface="Arial"/>
              </a:rPr>
              <a:t>Summary</a:t>
            </a:r>
            <a:endParaRPr lang="fr-FR" sz="2400" i="1" cap="small" dirty="0">
              <a:latin typeface="Arial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609600" y="15841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lvl="0" indent="-342900">
              <a:lnSpc>
                <a:spcPct val="20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fr-FR" sz="2400" cap="small" dirty="0">
                <a:latin typeface="Arial" panose="020B0604020202020204" pitchFamily="34" charset="0"/>
                <a:cs typeface="Arial" panose="020B0604020202020204" pitchFamily="34" charset="0"/>
              </a:rPr>
              <a:t>Business, Goals and Values </a:t>
            </a:r>
          </a:p>
          <a:p>
            <a:pPr marL="342900" lvl="0" indent="-342900">
              <a:lnSpc>
                <a:spcPct val="20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kumimoji="0" lang="fr-FR" sz="24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  <a:endParaRPr lang="fr-FR" sz="2400" cap="small" noProof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20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fr-FR" sz="2400" cap="smal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Shareholders</a:t>
            </a:r>
            <a:endParaRPr lang="fr-FR" sz="2400" cap="sm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20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kumimoji="0" lang="fr-FR" sz="24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Organization</a:t>
            </a:r>
            <a:r>
              <a:rPr kumimoji="0" lang="fr-FR" sz="24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fr-FR" sz="24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chart</a:t>
            </a:r>
            <a:endParaRPr kumimoji="0" lang="fr-FR" sz="2400" b="0" i="0" u="none" strike="noStrike" kern="1200" cap="sm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fr-FR" sz="2400" cap="small" dirty="0" err="1">
                <a:latin typeface="Arial" panose="020B0604020202020204" pitchFamily="34" charset="0"/>
                <a:cs typeface="Arial" panose="020B0604020202020204" pitchFamily="34" charset="0"/>
              </a:rPr>
              <a:t>Custodian</a:t>
            </a:r>
            <a:r>
              <a:rPr lang="fr-FR" sz="2400" cap="smal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cap="small" dirty="0" err="1">
                <a:latin typeface="Arial" panose="020B0604020202020204" pitchFamily="34" charset="0"/>
                <a:cs typeface="Arial" panose="020B0604020202020204" pitchFamily="34" charset="0"/>
              </a:rPr>
              <a:t>banks</a:t>
            </a:r>
            <a:r>
              <a:rPr lang="fr-FR" sz="2400" cap="smal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marR="0" lvl="0" indent="-342900" algn="l" defTabSz="4572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fr-FR" sz="24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Key figures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71056" y="1068971"/>
            <a:ext cx="7789898" cy="558123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4756" y="1068971"/>
            <a:ext cx="7957595" cy="38222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600" dirty="0" smtClean="0">
                <a:latin typeface="+mj-lt"/>
                <a:cs typeface="Arial" pitchFamily="34" charset="0"/>
              </a:rPr>
              <a:t>At G&amp;G Private Finance, we offer our clients a tailored portfolio management within their needs and investment objectives.</a:t>
            </a:r>
          </a:p>
          <a:p>
            <a:pPr lvl="1">
              <a:buNone/>
            </a:pPr>
            <a:endParaRPr lang="fr-FR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fr-F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E82E-C447-0C4E-AB3D-9D756BE17CD9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52751" y="11575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fr-FR" sz="2400" cap="small" dirty="0" err="1" smtClean="0">
                <a:latin typeface="Arial"/>
              </a:rPr>
              <a:t>Presentation</a:t>
            </a:r>
            <a:r>
              <a:rPr lang="fr-FR" sz="2400" cap="small" dirty="0" smtClean="0">
                <a:latin typeface="Arial"/>
              </a:rPr>
              <a:t> - business</a:t>
            </a:r>
            <a:endParaRPr lang="fr-FR" sz="2400" cap="small" dirty="0">
              <a:latin typeface="Arial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348222" y="2448353"/>
            <a:ext cx="37501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Wingdings" pitchFamily="2" charset="2"/>
              <a:buChar char="§"/>
            </a:pPr>
            <a:r>
              <a:rPr lang="fr-FR" dirty="0" smtClean="0">
                <a:latin typeface="+mj-lt"/>
                <a:cs typeface="Arial" pitchFamily="34" charset="0"/>
              </a:rPr>
              <a:t>  </a:t>
            </a:r>
            <a:r>
              <a:rPr lang="fr-FR" sz="1600" dirty="0" err="1" smtClean="0">
                <a:latin typeface="+mj-lt"/>
                <a:cs typeface="Arial" pitchFamily="34" charset="0"/>
              </a:rPr>
              <a:t>Listening</a:t>
            </a:r>
            <a:r>
              <a:rPr lang="fr-FR" sz="1600" dirty="0" smtClean="0">
                <a:latin typeface="+mj-lt"/>
                <a:cs typeface="Arial" pitchFamily="34" charset="0"/>
              </a:rPr>
              <a:t> and </a:t>
            </a:r>
            <a:r>
              <a:rPr lang="fr-FR" sz="1600" dirty="0" err="1" smtClean="0">
                <a:latin typeface="+mj-lt"/>
                <a:cs typeface="Arial" pitchFamily="34" charset="0"/>
              </a:rPr>
              <a:t>Customization</a:t>
            </a:r>
            <a:r>
              <a:rPr lang="fr-FR" sz="1600" dirty="0" smtClean="0">
                <a:latin typeface="+mj-lt"/>
                <a:cs typeface="Arial" pitchFamily="34" charset="0"/>
              </a:rPr>
              <a:t> of Services</a:t>
            </a:r>
          </a:p>
          <a:p>
            <a:pPr lvl="1"/>
            <a:endParaRPr lang="fr-FR" sz="1600" dirty="0" smtClean="0">
              <a:latin typeface="+mj-lt"/>
              <a:cs typeface="Arial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fr-FR" sz="1600" dirty="0" smtClean="0">
                <a:latin typeface="+mj-lt"/>
                <a:cs typeface="Arial" pitchFamily="34" charset="0"/>
              </a:rPr>
              <a:t>  Independence</a:t>
            </a:r>
          </a:p>
          <a:p>
            <a:pPr lvl="1"/>
            <a:endParaRPr lang="fr-FR" sz="1600" dirty="0" smtClean="0">
              <a:latin typeface="+mj-lt"/>
              <a:cs typeface="Arial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fr-FR" sz="1600" dirty="0" smtClean="0">
                <a:latin typeface="+mj-lt"/>
                <a:cs typeface="Arial" pitchFamily="34" charset="0"/>
              </a:rPr>
              <a:t>  Control and Transparence</a:t>
            </a:r>
          </a:p>
          <a:p>
            <a:pPr lvl="1"/>
            <a:endParaRPr lang="fr-FR" sz="1600" dirty="0" smtClean="0">
              <a:latin typeface="+mj-lt"/>
              <a:cs typeface="Arial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fr-FR" sz="1600" dirty="0" smtClean="0">
                <a:latin typeface="+mj-lt"/>
                <a:cs typeface="Arial" pitchFamily="34" charset="0"/>
              </a:rPr>
              <a:t>  </a:t>
            </a:r>
            <a:r>
              <a:rPr lang="fr-FR" sz="1600" dirty="0" err="1" smtClean="0">
                <a:latin typeface="+mj-lt"/>
                <a:cs typeface="Arial" pitchFamily="34" charset="0"/>
              </a:rPr>
              <a:t>Analysis</a:t>
            </a:r>
            <a:endParaRPr lang="fr-FR" sz="1600" dirty="0" smtClean="0">
              <a:latin typeface="+mj-lt"/>
              <a:cs typeface="Arial" pitchFamily="34" charset="0"/>
            </a:endParaRPr>
          </a:p>
          <a:p>
            <a:pPr lvl="1"/>
            <a:endParaRPr lang="fr-FR" sz="1600" dirty="0" smtClean="0">
              <a:latin typeface="+mj-lt"/>
              <a:cs typeface="Arial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fr-FR" sz="1600" dirty="0" smtClean="0">
                <a:latin typeface="+mj-lt"/>
                <a:cs typeface="Arial" pitchFamily="34" charset="0"/>
              </a:rPr>
              <a:t>  </a:t>
            </a:r>
            <a:r>
              <a:rPr lang="fr-FR" sz="1600" dirty="0" err="1" smtClean="0">
                <a:latin typeface="+mj-lt"/>
                <a:cs typeface="Arial" pitchFamily="34" charset="0"/>
              </a:rPr>
              <a:t>Cost</a:t>
            </a:r>
            <a:r>
              <a:rPr lang="fr-FR" sz="1600" dirty="0" smtClean="0">
                <a:latin typeface="+mj-lt"/>
                <a:cs typeface="Arial" pitchFamily="34" charset="0"/>
              </a:rPr>
              <a:t> </a:t>
            </a:r>
            <a:r>
              <a:rPr lang="fr-FR" sz="1600" dirty="0" err="1" smtClean="0">
                <a:latin typeface="+mj-lt"/>
                <a:cs typeface="Arial" pitchFamily="34" charset="0"/>
              </a:rPr>
              <a:t>Optimization</a:t>
            </a:r>
            <a:r>
              <a:rPr lang="fr-FR" sz="1600" dirty="0" smtClean="0">
                <a:latin typeface="+mj-lt"/>
                <a:cs typeface="Arial" pitchFamily="34" charset="0"/>
              </a:rPr>
              <a:t> </a:t>
            </a:r>
          </a:p>
          <a:p>
            <a:endParaRPr lang="fr-FR" dirty="0"/>
          </a:p>
        </p:txBody>
      </p:sp>
      <p:pic>
        <p:nvPicPr>
          <p:cNvPr id="1026" name="Picture 2" descr="C:\Users\stagiaire\Pictures\logoGandGPrivateFinanc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0617" y="2819965"/>
            <a:ext cx="2895600" cy="18192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30752" y="1056787"/>
            <a:ext cx="7789898" cy="622461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94727" y="1991586"/>
            <a:ext cx="4356847" cy="4514736"/>
          </a:xfrm>
        </p:spPr>
        <p:txBody>
          <a:bodyPr>
            <a:normAutofit fontScale="92500" lnSpcReduction="10000"/>
          </a:bodyPr>
          <a:lstStyle/>
          <a:p>
            <a:pPr lvl="1">
              <a:buNone/>
            </a:pPr>
            <a:r>
              <a:rPr lang="fr-FR" sz="1600" dirty="0" smtClean="0">
                <a:latin typeface="+mj-lt"/>
                <a:cs typeface="Arial" pitchFamily="34" charset="0"/>
              </a:rPr>
              <a:t>Satisfaction of </a:t>
            </a:r>
            <a:r>
              <a:rPr lang="fr-FR" sz="1600" dirty="0" err="1" smtClean="0">
                <a:latin typeface="+mj-lt"/>
                <a:cs typeface="Arial" pitchFamily="34" charset="0"/>
              </a:rPr>
              <a:t>our</a:t>
            </a:r>
            <a:r>
              <a:rPr lang="fr-FR" sz="1600" dirty="0" smtClean="0">
                <a:latin typeface="+mj-lt"/>
                <a:cs typeface="Arial" pitchFamily="34" charset="0"/>
              </a:rPr>
              <a:t> clients</a:t>
            </a:r>
          </a:p>
          <a:p>
            <a:pPr lvl="1">
              <a:buNone/>
            </a:pPr>
            <a:endParaRPr lang="fr-FR" sz="1600" dirty="0" smtClean="0">
              <a:latin typeface="+mj-lt"/>
              <a:cs typeface="Arial" pitchFamily="34" charset="0"/>
            </a:endParaRPr>
          </a:p>
          <a:p>
            <a:pPr lvl="1">
              <a:buNone/>
            </a:pPr>
            <a:r>
              <a:rPr lang="fr-FR" sz="1600" dirty="0" smtClean="0">
                <a:latin typeface="+mj-lt"/>
                <a:cs typeface="Arial" pitchFamily="34" charset="0"/>
              </a:rPr>
              <a:t> 	</a:t>
            </a:r>
            <a:r>
              <a:rPr lang="fr-FR" sz="1600" dirty="0" err="1" smtClean="0">
                <a:latin typeface="+mj-lt"/>
                <a:cs typeface="Arial" pitchFamily="34" charset="0"/>
              </a:rPr>
              <a:t>Preservation</a:t>
            </a:r>
            <a:r>
              <a:rPr lang="fr-FR" sz="1600" dirty="0" smtClean="0">
                <a:latin typeface="+mj-lt"/>
                <a:cs typeface="Arial" pitchFamily="34" charset="0"/>
              </a:rPr>
              <a:t> and </a:t>
            </a:r>
            <a:r>
              <a:rPr lang="fr-FR" sz="1600" dirty="0" err="1" smtClean="0">
                <a:latin typeface="+mj-lt"/>
                <a:cs typeface="Arial" pitchFamily="34" charset="0"/>
              </a:rPr>
              <a:t>valorization</a:t>
            </a:r>
            <a:r>
              <a:rPr lang="fr-FR" sz="1600" dirty="0" smtClean="0">
                <a:latin typeface="+mj-lt"/>
                <a:cs typeface="Arial" pitchFamily="34" charset="0"/>
              </a:rPr>
              <a:t> of the </a:t>
            </a:r>
            <a:r>
              <a:rPr lang="fr-FR" sz="1600" dirty="0" err="1" smtClean="0">
                <a:latin typeface="+mj-lt"/>
                <a:cs typeface="Arial" pitchFamily="34" charset="0"/>
              </a:rPr>
              <a:t>assets</a:t>
            </a:r>
            <a:endParaRPr lang="fr-FR" sz="1600" dirty="0" smtClean="0">
              <a:latin typeface="+mj-lt"/>
              <a:cs typeface="Arial" pitchFamily="34" charset="0"/>
            </a:endParaRPr>
          </a:p>
          <a:p>
            <a:pPr lvl="1">
              <a:buNone/>
            </a:pPr>
            <a:endParaRPr lang="fr-FR" sz="1600" dirty="0" smtClean="0">
              <a:latin typeface="+mj-lt"/>
              <a:cs typeface="Arial" pitchFamily="34" charset="0"/>
            </a:endParaRPr>
          </a:p>
          <a:p>
            <a:pPr lvl="1">
              <a:buNone/>
            </a:pPr>
            <a:r>
              <a:rPr lang="fr-FR" sz="1600" dirty="0" smtClean="0">
                <a:latin typeface="+mj-lt"/>
                <a:cs typeface="Arial" pitchFamily="34" charset="0"/>
              </a:rPr>
              <a:t>		Excellence of </a:t>
            </a:r>
            <a:r>
              <a:rPr lang="fr-FR" sz="1600" dirty="0" err="1" smtClean="0">
                <a:latin typeface="+mj-lt"/>
                <a:cs typeface="Arial" pitchFamily="34" charset="0"/>
              </a:rPr>
              <a:t>our</a:t>
            </a:r>
            <a:r>
              <a:rPr lang="fr-FR" sz="1600" dirty="0" smtClean="0">
                <a:latin typeface="+mj-lt"/>
                <a:cs typeface="Arial" pitchFamily="34" charset="0"/>
              </a:rPr>
              <a:t> </a:t>
            </a:r>
            <a:r>
              <a:rPr lang="fr-FR" sz="1600" dirty="0" err="1" smtClean="0">
                <a:latin typeface="+mj-lt"/>
                <a:cs typeface="Arial" pitchFamily="34" charset="0"/>
              </a:rPr>
              <a:t>competences</a:t>
            </a:r>
            <a:r>
              <a:rPr lang="fr-FR" sz="1600" dirty="0" smtClean="0">
                <a:latin typeface="+mj-lt"/>
                <a:cs typeface="Arial" pitchFamily="34" charset="0"/>
              </a:rPr>
              <a:t> and services</a:t>
            </a:r>
          </a:p>
          <a:p>
            <a:pPr lvl="1">
              <a:buNone/>
            </a:pPr>
            <a:endParaRPr lang="fr-FR" sz="1600" dirty="0" smtClean="0">
              <a:latin typeface="+mj-lt"/>
              <a:cs typeface="Arial" pitchFamily="34" charset="0"/>
            </a:endParaRPr>
          </a:p>
          <a:p>
            <a:pPr lvl="1">
              <a:buNone/>
            </a:pPr>
            <a:r>
              <a:rPr lang="fr-FR" sz="1600" dirty="0" smtClean="0">
                <a:latin typeface="+mj-lt"/>
                <a:cs typeface="Arial" pitchFamily="34" charset="0"/>
              </a:rPr>
              <a:t>		       Constant monitoring of the </a:t>
            </a:r>
            <a:r>
              <a:rPr lang="fr-FR" sz="1600" dirty="0" err="1" smtClean="0">
                <a:latin typeface="+mj-lt"/>
                <a:cs typeface="Arial" pitchFamily="34" charset="0"/>
              </a:rPr>
              <a:t>markets</a:t>
            </a:r>
            <a:r>
              <a:rPr lang="fr-FR" sz="1600" dirty="0" smtClean="0">
                <a:latin typeface="+mj-lt"/>
                <a:cs typeface="Arial" pitchFamily="34" charset="0"/>
              </a:rPr>
              <a:t> 		and the portfolios</a:t>
            </a:r>
          </a:p>
          <a:p>
            <a:pPr lvl="1">
              <a:buNone/>
            </a:pPr>
            <a:endParaRPr lang="fr-FR" sz="1600" dirty="0" smtClean="0">
              <a:latin typeface="+mj-lt"/>
              <a:cs typeface="Arial" pitchFamily="34" charset="0"/>
            </a:endParaRPr>
          </a:p>
          <a:p>
            <a:pPr lvl="1">
              <a:buNone/>
            </a:pPr>
            <a:r>
              <a:rPr lang="fr-FR" sz="1600" dirty="0" smtClean="0">
                <a:latin typeface="+mj-lt"/>
                <a:cs typeface="Arial" pitchFamily="34" charset="0"/>
              </a:rPr>
              <a:t>		       </a:t>
            </a:r>
            <a:r>
              <a:rPr lang="fr-FR" sz="1600" dirty="0" err="1" smtClean="0">
                <a:latin typeface="+mj-lt"/>
                <a:cs typeface="Arial" pitchFamily="34" charset="0"/>
              </a:rPr>
              <a:t>Compliance</a:t>
            </a:r>
            <a:r>
              <a:rPr lang="fr-FR" sz="1600" dirty="0" smtClean="0">
                <a:latin typeface="+mj-lt"/>
                <a:cs typeface="Arial" pitchFamily="34" charset="0"/>
              </a:rPr>
              <a:t> </a:t>
            </a:r>
            <a:r>
              <a:rPr lang="fr-FR" sz="1600" dirty="0" err="1" smtClean="0">
                <a:latin typeface="+mj-lt"/>
                <a:cs typeface="Arial" pitchFamily="34" charset="0"/>
              </a:rPr>
              <a:t>with</a:t>
            </a:r>
            <a:r>
              <a:rPr lang="fr-FR" sz="1600" dirty="0" smtClean="0">
                <a:latin typeface="+mj-lt"/>
                <a:cs typeface="Arial" pitchFamily="34" charset="0"/>
              </a:rPr>
              <a:t> the clients’ 	objectives</a:t>
            </a:r>
          </a:p>
          <a:p>
            <a:pPr lvl="1">
              <a:buNone/>
            </a:pPr>
            <a:endParaRPr lang="fr-FR" sz="1600" dirty="0" smtClean="0">
              <a:latin typeface="+mj-lt"/>
              <a:cs typeface="Arial" pitchFamily="34" charset="0"/>
            </a:endParaRPr>
          </a:p>
          <a:p>
            <a:pPr lvl="1">
              <a:buNone/>
            </a:pPr>
            <a:r>
              <a:rPr lang="fr-FR" sz="1600" dirty="0" smtClean="0">
                <a:latin typeface="+mj-lt"/>
                <a:cs typeface="Arial" pitchFamily="34" charset="0"/>
              </a:rPr>
              <a:t>		 </a:t>
            </a:r>
            <a:r>
              <a:rPr lang="fr-FR" sz="1600" dirty="0" err="1" smtClean="0">
                <a:latin typeface="+mj-lt"/>
                <a:cs typeface="Arial" pitchFamily="34" charset="0"/>
              </a:rPr>
              <a:t>Safety</a:t>
            </a:r>
            <a:r>
              <a:rPr lang="fr-FR" sz="1600" dirty="0" smtClean="0">
                <a:latin typeface="+mj-lt"/>
                <a:cs typeface="Arial" pitchFamily="34" charset="0"/>
              </a:rPr>
              <a:t>, </a:t>
            </a:r>
            <a:r>
              <a:rPr lang="fr-FR" sz="1600" dirty="0" err="1" smtClean="0">
                <a:latin typeface="+mj-lt"/>
                <a:cs typeface="Arial" pitchFamily="34" charset="0"/>
              </a:rPr>
              <a:t>discretion</a:t>
            </a:r>
            <a:r>
              <a:rPr lang="fr-FR" sz="1600" dirty="0" smtClean="0">
                <a:latin typeface="+mj-lt"/>
                <a:cs typeface="Arial" pitchFamily="34" charset="0"/>
              </a:rPr>
              <a:t> and trust</a:t>
            </a:r>
          </a:p>
          <a:p>
            <a:pPr lvl="1">
              <a:buNone/>
            </a:pPr>
            <a:endParaRPr lang="fr-FR" sz="1600" dirty="0" smtClean="0">
              <a:latin typeface="+mj-lt"/>
              <a:cs typeface="Arial" pitchFamily="34" charset="0"/>
            </a:endParaRPr>
          </a:p>
          <a:p>
            <a:pPr lvl="1">
              <a:buNone/>
            </a:pPr>
            <a:r>
              <a:rPr lang="fr-FR" sz="1600" dirty="0" smtClean="0">
                <a:latin typeface="+mj-lt"/>
                <a:cs typeface="Arial" pitchFamily="34" charset="0"/>
              </a:rPr>
              <a:t>	Independence in all </a:t>
            </a:r>
            <a:r>
              <a:rPr lang="fr-FR" sz="1600" dirty="0" err="1" smtClean="0">
                <a:latin typeface="+mj-lt"/>
                <a:cs typeface="Arial" pitchFamily="34" charset="0"/>
              </a:rPr>
              <a:t>our</a:t>
            </a:r>
            <a:r>
              <a:rPr lang="fr-FR" sz="1600" dirty="0" smtClean="0">
                <a:latin typeface="+mj-lt"/>
                <a:cs typeface="Arial" pitchFamily="34" charset="0"/>
              </a:rPr>
              <a:t> </a:t>
            </a:r>
            <a:r>
              <a:rPr lang="fr-FR" sz="1600" dirty="0" err="1" smtClean="0">
                <a:latin typeface="+mj-lt"/>
                <a:cs typeface="Arial" pitchFamily="34" charset="0"/>
              </a:rPr>
              <a:t>choices</a:t>
            </a:r>
            <a:endParaRPr lang="fr-FR" sz="1600" dirty="0" smtClean="0">
              <a:latin typeface="+mj-lt"/>
              <a:cs typeface="Arial" pitchFamily="34" charset="0"/>
            </a:endParaRPr>
          </a:p>
          <a:p>
            <a:pPr lvl="1">
              <a:buNone/>
            </a:pPr>
            <a:endParaRPr lang="fr-FR" sz="1600" dirty="0" smtClean="0">
              <a:latin typeface="+mj-lt"/>
              <a:cs typeface="Arial" pitchFamily="34" charset="0"/>
            </a:endParaRPr>
          </a:p>
          <a:p>
            <a:pPr lvl="1">
              <a:buNone/>
            </a:pPr>
            <a:r>
              <a:rPr lang="fr-FR" sz="1600" dirty="0" err="1" smtClean="0">
                <a:latin typeface="+mj-lt"/>
                <a:cs typeface="Arial" pitchFamily="34" charset="0"/>
              </a:rPr>
              <a:t>Cost</a:t>
            </a:r>
            <a:r>
              <a:rPr lang="fr-FR" sz="1600" dirty="0" smtClean="0">
                <a:latin typeface="+mj-lt"/>
                <a:cs typeface="Arial" pitchFamily="34" charset="0"/>
              </a:rPr>
              <a:t> </a:t>
            </a:r>
            <a:r>
              <a:rPr lang="fr-FR" sz="1600" dirty="0" err="1" smtClean="0">
                <a:latin typeface="+mj-lt"/>
                <a:cs typeface="Arial" pitchFamily="34" charset="0"/>
              </a:rPr>
              <a:t>Optimization</a:t>
            </a:r>
            <a:r>
              <a:rPr lang="fr-FR" sz="1600" dirty="0" smtClean="0">
                <a:latin typeface="+mj-lt"/>
                <a:cs typeface="Arial" pitchFamily="34" charset="0"/>
              </a:rPr>
              <a:t> </a:t>
            </a:r>
          </a:p>
          <a:p>
            <a:pPr lvl="1">
              <a:buNone/>
            </a:pPr>
            <a:endParaRPr lang="fr-FR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fr-FR" sz="20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fr-F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E82E-C447-0C4E-AB3D-9D756BE17CD9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630752" y="1205840"/>
            <a:ext cx="77898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err="1" smtClean="0">
                <a:latin typeface="+mj-lt"/>
                <a:cs typeface="Arial" pitchFamily="34" charset="0"/>
              </a:rPr>
              <a:t>Here</a:t>
            </a:r>
            <a:r>
              <a:rPr lang="fr-FR" sz="1600" dirty="0" smtClean="0">
                <a:latin typeface="+mj-lt"/>
                <a:cs typeface="Arial" pitchFamily="34" charset="0"/>
              </a:rPr>
              <a:t> are the values </a:t>
            </a:r>
            <a:r>
              <a:rPr lang="fr-FR" sz="1600" dirty="0" err="1" smtClean="0">
                <a:latin typeface="+mj-lt"/>
                <a:cs typeface="Arial" pitchFamily="34" charset="0"/>
              </a:rPr>
              <a:t>we</a:t>
            </a:r>
            <a:r>
              <a:rPr lang="fr-FR" sz="1600" dirty="0" smtClean="0">
                <a:latin typeface="+mj-lt"/>
                <a:cs typeface="Arial" pitchFamily="34" charset="0"/>
              </a:rPr>
              <a:t> </a:t>
            </a:r>
            <a:r>
              <a:rPr lang="fr-FR" sz="1600" dirty="0" err="1" smtClean="0">
                <a:latin typeface="+mj-lt"/>
                <a:cs typeface="Arial" pitchFamily="34" charset="0"/>
              </a:rPr>
              <a:t>believe</a:t>
            </a:r>
            <a:r>
              <a:rPr lang="fr-FR" sz="1600" dirty="0" smtClean="0">
                <a:latin typeface="+mj-lt"/>
                <a:cs typeface="Arial" pitchFamily="34" charset="0"/>
              </a:rPr>
              <a:t> in </a:t>
            </a:r>
            <a:r>
              <a:rPr lang="fr-FR" sz="1600" dirty="0" err="1" smtClean="0">
                <a:latin typeface="+mj-lt"/>
                <a:cs typeface="Arial" pitchFamily="34" charset="0"/>
              </a:rPr>
              <a:t>at</a:t>
            </a:r>
            <a:r>
              <a:rPr lang="fr-FR" sz="1600" dirty="0" smtClean="0">
                <a:latin typeface="+mj-lt"/>
                <a:cs typeface="Arial" pitchFamily="34" charset="0"/>
              </a:rPr>
              <a:t> G&amp;G </a:t>
            </a:r>
            <a:r>
              <a:rPr lang="fr-FR" sz="1600" dirty="0" err="1" smtClean="0">
                <a:latin typeface="+mj-lt"/>
                <a:cs typeface="Arial" pitchFamily="34" charset="0"/>
              </a:rPr>
              <a:t>Private</a:t>
            </a:r>
            <a:r>
              <a:rPr lang="fr-FR" sz="1600" dirty="0" smtClean="0">
                <a:latin typeface="+mj-lt"/>
                <a:cs typeface="Arial" pitchFamily="34" charset="0"/>
              </a:rPr>
              <a:t> Finance.</a:t>
            </a:r>
            <a:endParaRPr lang="fr-FR" sz="1600" dirty="0">
              <a:latin typeface="+mj-lt"/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352751" y="11575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fr-FR" sz="2400" cap="small" dirty="0" err="1" smtClean="0">
                <a:latin typeface="Arial"/>
              </a:rPr>
              <a:t>Presentation</a:t>
            </a:r>
            <a:r>
              <a:rPr lang="fr-FR" sz="2400" cap="small" dirty="0" smtClean="0">
                <a:latin typeface="Arial"/>
              </a:rPr>
              <a:t> – goals &amp; values</a:t>
            </a:r>
            <a:endParaRPr lang="fr-FR" sz="2400" cap="small" dirty="0">
              <a:latin typeface="Arial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5123327" y="2084294"/>
            <a:ext cx="188259" cy="188258"/>
          </a:xfrm>
          <a:prstGeom prst="ellipse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5405716" y="2554941"/>
            <a:ext cx="188259" cy="188258"/>
          </a:xfrm>
          <a:prstGeom prst="ellipse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5638795" y="3052478"/>
            <a:ext cx="188259" cy="188258"/>
          </a:xfrm>
          <a:prstGeom prst="ellipse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5827054" y="3766049"/>
            <a:ext cx="188259" cy="188258"/>
          </a:xfrm>
          <a:prstGeom prst="ellipse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5827054" y="4442007"/>
            <a:ext cx="188259" cy="188258"/>
          </a:xfrm>
          <a:prstGeom prst="ellipse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5540184" y="5141259"/>
            <a:ext cx="188259" cy="188258"/>
          </a:xfrm>
          <a:prstGeom prst="ellipse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5284689" y="5638800"/>
            <a:ext cx="188259" cy="188258"/>
          </a:xfrm>
          <a:prstGeom prst="ellipse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5029197" y="6176682"/>
            <a:ext cx="188259" cy="188258"/>
          </a:xfrm>
          <a:prstGeom prst="ellipse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3915700" y="3817312"/>
            <a:ext cx="231289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cap="small" dirty="0" smtClean="0"/>
              <a:t>Our Goals</a:t>
            </a:r>
          </a:p>
          <a:p>
            <a:endParaRPr lang="fr-FR" sz="2800" cap="small" dirty="0"/>
          </a:p>
        </p:txBody>
      </p:sp>
      <p:cxnSp>
        <p:nvCxnSpPr>
          <p:cNvPr id="21" name="Connecteur droit 20"/>
          <p:cNvCxnSpPr/>
          <p:nvPr/>
        </p:nvCxnSpPr>
        <p:spPr>
          <a:xfrm>
            <a:off x="3702420" y="2836456"/>
            <a:ext cx="0" cy="2473626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-431535" y="2737829"/>
            <a:ext cx="40561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buNone/>
            </a:pPr>
            <a:r>
              <a:rPr lang="fr-FR" sz="1600" dirty="0" smtClean="0">
                <a:cs typeface="Arial" pitchFamily="34" charset="0"/>
              </a:rPr>
              <a:t>Excellence, </a:t>
            </a:r>
            <a:r>
              <a:rPr lang="fr-FR" sz="1600" dirty="0" err="1" smtClean="0">
                <a:cs typeface="Arial" pitchFamily="34" charset="0"/>
              </a:rPr>
              <a:t>confidentiality</a:t>
            </a:r>
            <a:r>
              <a:rPr lang="fr-FR" sz="1600" dirty="0" smtClean="0">
                <a:cs typeface="Arial" pitchFamily="34" charset="0"/>
              </a:rPr>
              <a:t>, transparence, </a:t>
            </a:r>
            <a:r>
              <a:rPr lang="fr-FR" sz="1600" dirty="0" err="1" smtClean="0">
                <a:cs typeface="Arial" pitchFamily="34" charset="0"/>
              </a:rPr>
              <a:t>reliability</a:t>
            </a:r>
            <a:r>
              <a:rPr lang="fr-FR" sz="1600" dirty="0" smtClean="0">
                <a:cs typeface="Arial" pitchFamily="34" charset="0"/>
              </a:rPr>
              <a:t> and </a:t>
            </a:r>
            <a:r>
              <a:rPr lang="fr-FR" sz="1600" dirty="0" err="1" smtClean="0">
                <a:cs typeface="Arial" pitchFamily="34" charset="0"/>
              </a:rPr>
              <a:t>independence</a:t>
            </a:r>
            <a:r>
              <a:rPr lang="fr-FR" sz="1600" dirty="0" smtClean="0">
                <a:cs typeface="Arial" pitchFamily="34" charset="0"/>
              </a:rPr>
              <a:t> are </a:t>
            </a:r>
            <a:r>
              <a:rPr lang="fr-FR" sz="1600" dirty="0" err="1" smtClean="0">
                <a:cs typeface="Arial" pitchFamily="34" charset="0"/>
              </a:rPr>
              <a:t>some</a:t>
            </a:r>
            <a:r>
              <a:rPr lang="fr-FR" sz="1600" dirty="0" smtClean="0">
                <a:cs typeface="Arial" pitchFamily="34" charset="0"/>
              </a:rPr>
              <a:t> of the </a:t>
            </a:r>
            <a:r>
              <a:rPr lang="fr-FR" sz="1600" dirty="0" err="1" smtClean="0">
                <a:cs typeface="Arial" pitchFamily="34" charset="0"/>
              </a:rPr>
              <a:t>fundamental</a:t>
            </a:r>
            <a:r>
              <a:rPr lang="fr-FR" sz="1600" dirty="0" smtClean="0">
                <a:cs typeface="Arial" pitchFamily="34" charset="0"/>
              </a:rPr>
              <a:t> values </a:t>
            </a:r>
            <a:r>
              <a:rPr lang="fr-FR" sz="1600" dirty="0" err="1" smtClean="0">
                <a:cs typeface="Arial" pitchFamily="34" charset="0"/>
              </a:rPr>
              <a:t>we</a:t>
            </a:r>
            <a:r>
              <a:rPr lang="fr-FR" sz="1600" dirty="0" smtClean="0">
                <a:cs typeface="Arial" pitchFamily="34" charset="0"/>
              </a:rPr>
              <a:t> </a:t>
            </a:r>
            <a:r>
              <a:rPr lang="fr-FR" sz="1600" dirty="0" err="1" smtClean="0">
                <a:cs typeface="Arial" pitchFamily="34" charset="0"/>
              </a:rPr>
              <a:t>apply</a:t>
            </a:r>
            <a:r>
              <a:rPr lang="fr-FR" sz="1600" dirty="0" smtClean="0">
                <a:cs typeface="Arial" pitchFamily="34" charset="0"/>
              </a:rPr>
              <a:t> </a:t>
            </a:r>
            <a:r>
              <a:rPr lang="fr-FR" sz="1600" dirty="0" err="1" smtClean="0">
                <a:cs typeface="Arial" pitchFamily="34" charset="0"/>
              </a:rPr>
              <a:t>everyday</a:t>
            </a:r>
            <a:r>
              <a:rPr lang="fr-FR" sz="1600" dirty="0" smtClean="0">
                <a:cs typeface="Arial" pitchFamily="34" charset="0"/>
              </a:rPr>
              <a:t> </a:t>
            </a:r>
            <a:r>
              <a:rPr lang="fr-FR" sz="1600" dirty="0" err="1" smtClean="0">
                <a:cs typeface="Arial" pitchFamily="34" charset="0"/>
              </a:rPr>
              <a:t>at</a:t>
            </a:r>
            <a:r>
              <a:rPr lang="fr-FR" sz="1600" dirty="0" smtClean="0">
                <a:cs typeface="Arial" pitchFamily="34" charset="0"/>
              </a:rPr>
              <a:t> G&amp;G </a:t>
            </a:r>
            <a:r>
              <a:rPr lang="fr-FR" sz="1600" dirty="0" err="1" smtClean="0">
                <a:cs typeface="Arial" pitchFamily="34" charset="0"/>
              </a:rPr>
              <a:t>Private</a:t>
            </a:r>
            <a:r>
              <a:rPr lang="fr-FR" sz="1600" dirty="0" smtClean="0">
                <a:cs typeface="Arial" pitchFamily="34" charset="0"/>
              </a:rPr>
              <a:t> Finance. </a:t>
            </a:r>
          </a:p>
          <a:p>
            <a:pPr lvl="1" algn="just">
              <a:buNone/>
            </a:pPr>
            <a:endParaRPr lang="fr-FR" sz="1600" dirty="0" smtClean="0">
              <a:cs typeface="Arial" pitchFamily="34" charset="0"/>
            </a:endParaRPr>
          </a:p>
          <a:p>
            <a:pPr lvl="1" algn="just">
              <a:buNone/>
            </a:pPr>
            <a:r>
              <a:rPr lang="fr-FR" sz="1600" dirty="0" err="1" smtClean="0">
                <a:cs typeface="Arial" pitchFamily="34" charset="0"/>
              </a:rPr>
              <a:t>Moreover</a:t>
            </a:r>
            <a:r>
              <a:rPr lang="fr-FR" sz="1600" dirty="0" smtClean="0">
                <a:cs typeface="Arial" pitchFamily="34" charset="0"/>
              </a:rPr>
              <a:t>, </a:t>
            </a:r>
            <a:r>
              <a:rPr lang="fr-FR" sz="1600" dirty="0" err="1" smtClean="0">
                <a:cs typeface="Arial" pitchFamily="34" charset="0"/>
              </a:rPr>
              <a:t>we</a:t>
            </a:r>
            <a:r>
              <a:rPr lang="fr-FR" sz="1600" dirty="0" smtClean="0">
                <a:cs typeface="Arial" pitchFamily="34" charset="0"/>
              </a:rPr>
              <a:t> are </a:t>
            </a:r>
            <a:r>
              <a:rPr lang="fr-FR" sz="1600" dirty="0" err="1" smtClean="0">
                <a:cs typeface="Arial" pitchFamily="34" charset="0"/>
              </a:rPr>
              <a:t>always</a:t>
            </a:r>
            <a:r>
              <a:rPr lang="fr-FR" sz="1600" dirty="0" smtClean="0">
                <a:cs typeface="Arial" pitchFamily="34" charset="0"/>
              </a:rPr>
              <a:t> </a:t>
            </a:r>
            <a:r>
              <a:rPr lang="fr-FR" sz="1600" dirty="0" err="1" smtClean="0">
                <a:cs typeface="Arial" pitchFamily="34" charset="0"/>
              </a:rPr>
              <a:t>willing</a:t>
            </a:r>
            <a:r>
              <a:rPr lang="fr-FR" sz="1600" dirty="0" smtClean="0">
                <a:cs typeface="Arial" pitchFamily="34" charset="0"/>
              </a:rPr>
              <a:t> to </a:t>
            </a:r>
            <a:r>
              <a:rPr lang="fr-FR" sz="1600" dirty="0" err="1" smtClean="0">
                <a:cs typeface="Arial" pitchFamily="34" charset="0"/>
              </a:rPr>
              <a:t>listen</a:t>
            </a:r>
            <a:r>
              <a:rPr lang="fr-FR" sz="1600" dirty="0" smtClean="0">
                <a:cs typeface="Arial" pitchFamily="34" charset="0"/>
              </a:rPr>
              <a:t> to </a:t>
            </a:r>
            <a:r>
              <a:rPr lang="fr-FR" sz="1600" dirty="0" err="1" smtClean="0">
                <a:cs typeface="Arial" pitchFamily="34" charset="0"/>
              </a:rPr>
              <a:t>our</a:t>
            </a:r>
            <a:r>
              <a:rPr lang="fr-FR" sz="1600" dirty="0" smtClean="0">
                <a:cs typeface="Arial" pitchFamily="34" charset="0"/>
              </a:rPr>
              <a:t> clients and to </a:t>
            </a:r>
            <a:r>
              <a:rPr lang="fr-FR" sz="1600" dirty="0" err="1" smtClean="0">
                <a:cs typeface="Arial" pitchFamily="34" charset="0"/>
              </a:rPr>
              <a:t>meet</a:t>
            </a:r>
            <a:r>
              <a:rPr lang="fr-FR" sz="1600" dirty="0" smtClean="0">
                <a:cs typeface="Arial" pitchFamily="34" charset="0"/>
              </a:rPr>
              <a:t> </a:t>
            </a:r>
            <a:r>
              <a:rPr lang="fr-FR" sz="1600" dirty="0" err="1" smtClean="0">
                <a:cs typeface="Arial" pitchFamily="34" charset="0"/>
              </a:rPr>
              <a:t>them</a:t>
            </a:r>
            <a:r>
              <a:rPr lang="fr-FR" sz="1600" dirty="0" smtClean="0">
                <a:cs typeface="Arial" pitchFamily="34" charset="0"/>
              </a:rPr>
              <a:t> in </a:t>
            </a:r>
            <a:r>
              <a:rPr lang="fr-FR" sz="1600" dirty="0" err="1" smtClean="0">
                <a:cs typeface="Arial" pitchFamily="34" charset="0"/>
              </a:rPr>
              <a:t>person</a:t>
            </a:r>
            <a:r>
              <a:rPr lang="fr-FR" sz="1600" dirty="0" smtClean="0">
                <a:cs typeface="Arial" pitchFamily="34" charset="0"/>
              </a:rPr>
              <a:t>, in </a:t>
            </a:r>
            <a:r>
              <a:rPr lang="fr-FR" sz="1600" dirty="0" err="1" smtClean="0">
                <a:cs typeface="Arial" pitchFamily="34" charset="0"/>
              </a:rPr>
              <a:t>order</a:t>
            </a:r>
            <a:r>
              <a:rPr lang="fr-FR" sz="1600" dirty="0" smtClean="0">
                <a:cs typeface="Arial" pitchFamily="34" charset="0"/>
              </a:rPr>
              <a:t> to </a:t>
            </a:r>
            <a:r>
              <a:rPr lang="fr-FR" sz="1600" dirty="0" err="1" smtClean="0">
                <a:cs typeface="Arial" pitchFamily="34" charset="0"/>
              </a:rPr>
              <a:t>discuss</a:t>
            </a:r>
            <a:r>
              <a:rPr lang="fr-FR" sz="1600" dirty="0" smtClean="0">
                <a:cs typeface="Arial" pitchFamily="34" charset="0"/>
              </a:rPr>
              <a:t> </a:t>
            </a:r>
            <a:r>
              <a:rPr lang="fr-FR" sz="1600" dirty="0" err="1" smtClean="0">
                <a:cs typeface="Arial" pitchFamily="34" charset="0"/>
              </a:rPr>
              <a:t>their</a:t>
            </a:r>
            <a:r>
              <a:rPr lang="fr-FR" sz="1600" dirty="0" smtClean="0">
                <a:cs typeface="Arial" pitchFamily="34" charset="0"/>
              </a:rPr>
              <a:t> </a:t>
            </a:r>
            <a:r>
              <a:rPr lang="fr-FR" sz="1600" dirty="0" err="1" smtClean="0">
                <a:cs typeface="Arial" pitchFamily="34" charset="0"/>
              </a:rPr>
              <a:t>needs</a:t>
            </a:r>
            <a:r>
              <a:rPr lang="fr-FR" sz="1600" dirty="0" smtClean="0">
                <a:cs typeface="Arial" pitchFamily="34" charset="0"/>
              </a:rPr>
              <a:t> and </a:t>
            </a:r>
            <a:r>
              <a:rPr lang="fr-FR" sz="1600" dirty="0" err="1" smtClean="0">
                <a:cs typeface="Arial" pitchFamily="34" charset="0"/>
              </a:rPr>
              <a:t>investment</a:t>
            </a:r>
            <a:r>
              <a:rPr lang="fr-FR" sz="1600" dirty="0" smtClean="0">
                <a:cs typeface="Arial" pitchFamily="34" charset="0"/>
              </a:rPr>
              <a:t> objectives.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886246" y="2192067"/>
            <a:ext cx="204521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cap="small" dirty="0" smtClean="0"/>
              <a:t>Our Values</a:t>
            </a:r>
          </a:p>
          <a:p>
            <a:endParaRPr lang="fr-FR" sz="2400" cap="small" dirty="0" smtClean="0"/>
          </a:p>
          <a:p>
            <a:endParaRPr lang="fr-FR" sz="2800" cap="smal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5914630" y="3577125"/>
            <a:ext cx="2290152" cy="721701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b="1" dirty="0" smtClean="0">
                <a:solidFill>
                  <a:schemeClr val="tx1"/>
                </a:solidFill>
              </a:rPr>
              <a:t>Advisory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08530" y="2054796"/>
            <a:ext cx="2505633" cy="721701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Discretionary Management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E82E-C447-0C4E-AB3D-9D756BE17CD9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52751" y="11575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fr-FR" sz="2400" cap="small" dirty="0" err="1" smtClean="0">
                <a:latin typeface="Arial"/>
              </a:rPr>
              <a:t>Presentation</a:t>
            </a:r>
            <a:r>
              <a:rPr lang="fr-FR" sz="2400" cap="small" dirty="0" smtClean="0">
                <a:latin typeface="Arial"/>
              </a:rPr>
              <a:t> – services</a:t>
            </a:r>
            <a:endParaRPr lang="fr-FR" sz="2400" cap="small" dirty="0">
              <a:latin typeface="Arial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162758" y="1711953"/>
            <a:ext cx="63252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fr-FR" dirty="0" smtClean="0"/>
              <a:t>	</a:t>
            </a:r>
            <a:endParaRPr lang="fr-FR" sz="1600" dirty="0" smtClean="0">
              <a:latin typeface="+mj-lt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1400" dirty="0" smtClean="0">
                <a:latin typeface="+mj-lt"/>
              </a:rPr>
              <a:t>    </a:t>
            </a:r>
            <a:r>
              <a:rPr lang="en-US" sz="1600" dirty="0" smtClean="0">
                <a:latin typeface="+mj-lt"/>
              </a:rPr>
              <a:t>A Tailored Discretionary Management Mandate 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dirty="0" smtClean="0">
                <a:latin typeface="+mj-lt"/>
              </a:rPr>
              <a:t>    Risk Analysis and Capital Preservation 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dirty="0" smtClean="0">
                <a:latin typeface="+mj-lt"/>
              </a:rPr>
              <a:t>    Portfolio Management in Collaboration with Renowned Banks</a:t>
            </a:r>
          </a:p>
          <a:p>
            <a:endParaRPr lang="fr-FR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0" y="3152045"/>
            <a:ext cx="5955957" cy="2900994"/>
          </a:xfrm>
        </p:spPr>
        <p:txBody>
          <a:bodyPr>
            <a:noAutofit/>
          </a:bodyPr>
          <a:lstStyle/>
          <a:p>
            <a:pPr lvl="1">
              <a:buFont typeface="Wingdings" pitchFamily="2" charset="2"/>
              <a:buChar char="§"/>
            </a:pPr>
            <a:r>
              <a:rPr lang="en-US" sz="1600" dirty="0" smtClean="0">
                <a:latin typeface="+mj-lt"/>
              </a:rPr>
              <a:t>Investment advisory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dirty="0" smtClean="0">
                <a:latin typeface="+mj-lt"/>
              </a:rPr>
              <a:t>Consolidation of the portfolios held in different banks (either in Monaco or abroad)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dirty="0" smtClean="0">
                <a:latin typeface="+mj-lt"/>
              </a:rPr>
              <a:t>Cost Optimization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dirty="0" smtClean="0">
                <a:latin typeface="+mj-lt"/>
              </a:rPr>
              <a:t>Analysis of the risks on one or more consolidated portfolios.</a:t>
            </a:r>
            <a:endParaRPr lang="en-US" sz="1600" dirty="0">
              <a:latin typeface="+mj-lt"/>
            </a:endParaRPr>
          </a:p>
        </p:txBody>
      </p:sp>
      <p:cxnSp>
        <p:nvCxnSpPr>
          <p:cNvPr id="15" name="Connecteur droit 14"/>
          <p:cNvCxnSpPr/>
          <p:nvPr/>
        </p:nvCxnSpPr>
        <p:spPr>
          <a:xfrm>
            <a:off x="1680882" y="3109458"/>
            <a:ext cx="537882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30752" y="1056787"/>
            <a:ext cx="7789898" cy="622461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30752" y="1082704"/>
            <a:ext cx="7789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+mj-lt"/>
              </a:rPr>
              <a:t>Our primary goals are the preservation and the valorization of capital within the needs of our clientele.</a:t>
            </a:r>
            <a:endParaRPr lang="en-US" sz="1600" dirty="0">
              <a:latin typeface="+mj-lt"/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1680882" y="4897571"/>
            <a:ext cx="537882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008530" y="5211235"/>
            <a:ext cx="2505633" cy="721701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Execution Only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526038" y="4821933"/>
            <a:ext cx="611316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fr-FR" dirty="0" smtClean="0"/>
              <a:t>	</a:t>
            </a:r>
            <a:endParaRPr lang="fr-FR" sz="1600" dirty="0" smtClean="0">
              <a:latin typeface="+mj-lt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1600" dirty="0" smtClean="0">
                <a:latin typeface="+mj-lt"/>
              </a:rPr>
              <a:t>    Order execution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dirty="0" smtClean="0">
                <a:latin typeface="+mj-lt"/>
              </a:rPr>
              <a:t>    Brokerage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dirty="0" smtClean="0">
                <a:latin typeface="+mj-lt"/>
              </a:rPr>
              <a:t>    Trading platform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dirty="0" smtClean="0">
                <a:latin typeface="+mj-lt"/>
              </a:rPr>
              <a:t>    Trading online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5969109" y="2025812"/>
            <a:ext cx="2145161" cy="4399702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150" dirty="0" smtClean="0">
                <a:solidFill>
                  <a:schemeClr val="tx1"/>
                </a:solidFill>
              </a:rPr>
              <a:t>• The </a:t>
            </a:r>
            <a:r>
              <a:rPr lang="fr-FR" sz="1150" dirty="0" err="1" smtClean="0">
                <a:solidFill>
                  <a:schemeClr val="tx1"/>
                </a:solidFill>
              </a:rPr>
              <a:t>a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rrival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of the managers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from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Finavest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and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those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of the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Belgian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team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is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finalized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: at the end of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December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2010.</a:t>
            </a:r>
          </a:p>
          <a:p>
            <a:endParaRPr lang="fr-FR" sz="1150" dirty="0" smtClean="0">
              <a:solidFill>
                <a:schemeClr val="tx1"/>
              </a:solidFill>
              <a:cs typeface="Arial"/>
            </a:endParaRPr>
          </a:p>
          <a:p>
            <a:r>
              <a:rPr lang="fr-FR" sz="1150" dirty="0" smtClean="0">
                <a:solidFill>
                  <a:schemeClr val="tx1"/>
                </a:solidFill>
                <a:cs typeface="Arial"/>
              </a:rPr>
              <a:t>• The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company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structures the administrative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department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: a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Chief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Financial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Officer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and an Administrative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Director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–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Compliance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Officer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are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hired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.</a:t>
            </a:r>
          </a:p>
          <a:p>
            <a:endParaRPr lang="fr-FR" sz="1150" dirty="0" smtClean="0">
              <a:solidFill>
                <a:schemeClr val="tx1"/>
              </a:solidFill>
              <a:cs typeface="Arial"/>
            </a:endParaRPr>
          </a:p>
          <a:p>
            <a:r>
              <a:rPr lang="fr-FR" sz="1150" dirty="0" smtClean="0">
                <a:solidFill>
                  <a:schemeClr val="tx1"/>
                </a:solidFill>
                <a:cs typeface="Arial"/>
              </a:rPr>
              <a:t>• The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company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acquires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a computer management system :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Keesense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.</a:t>
            </a:r>
          </a:p>
          <a:p>
            <a:endParaRPr lang="fr-FR" sz="1150" dirty="0" smtClean="0">
              <a:solidFill>
                <a:schemeClr val="tx1"/>
              </a:solidFill>
              <a:cs typeface="Arial"/>
            </a:endParaRPr>
          </a:p>
          <a:p>
            <a:r>
              <a:rPr lang="fr-FR" sz="1150" dirty="0" smtClean="0">
                <a:solidFill>
                  <a:schemeClr val="tx1"/>
                </a:solidFill>
                <a:cs typeface="Arial"/>
              </a:rPr>
              <a:t>• The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company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moves to new offices in Avenue de Grande-Bretagne.</a:t>
            </a:r>
            <a:endParaRPr lang="fr-FR" sz="1150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80298" y="2352488"/>
            <a:ext cx="2091918" cy="4073026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150" dirty="0" smtClean="0">
                <a:solidFill>
                  <a:schemeClr val="tx1"/>
                </a:solidFill>
              </a:rPr>
              <a:t>• 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The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company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welcomes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three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managers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from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the </a:t>
            </a:r>
            <a:r>
              <a:rPr lang="fr-FR" sz="1150" dirty="0" err="1">
                <a:solidFill>
                  <a:schemeClr val="tx1"/>
                </a:solidFill>
                <a:cs typeface="Arial"/>
              </a:rPr>
              <a:t>M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onegasque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company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Finavest</a:t>
            </a:r>
            <a:r>
              <a:rPr lang="fr-FR" sz="1150" dirty="0">
                <a:solidFill>
                  <a:schemeClr val="tx1"/>
                </a:solidFill>
                <a:cs typeface="Arial"/>
              </a:rPr>
              <a:t>.</a:t>
            </a:r>
            <a:endParaRPr lang="fr-FR" sz="1150" dirty="0" smtClean="0">
              <a:solidFill>
                <a:schemeClr val="tx1"/>
              </a:solidFill>
              <a:cs typeface="Arial"/>
            </a:endParaRPr>
          </a:p>
          <a:p>
            <a:endParaRPr lang="fr-FR" sz="1150" dirty="0" smtClean="0">
              <a:solidFill>
                <a:schemeClr val="tx1"/>
              </a:solidFill>
              <a:cs typeface="Arial"/>
            </a:endParaRPr>
          </a:p>
          <a:p>
            <a:r>
              <a:rPr lang="fr-FR" sz="1150" dirty="0" smtClean="0">
                <a:solidFill>
                  <a:schemeClr val="tx1"/>
                </a:solidFill>
                <a:cs typeface="Arial"/>
              </a:rPr>
              <a:t>•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Another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agreement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is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signed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with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2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Belgian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managers.</a:t>
            </a:r>
          </a:p>
          <a:p>
            <a:endParaRPr lang="fr-FR" sz="1150" dirty="0" smtClean="0">
              <a:solidFill>
                <a:schemeClr val="tx1"/>
              </a:solidFill>
              <a:cs typeface="Arial"/>
            </a:endParaRPr>
          </a:p>
          <a:p>
            <a:r>
              <a:rPr lang="fr-FR" sz="1150" dirty="0" smtClean="0">
                <a:solidFill>
                  <a:schemeClr val="tx1"/>
                </a:solidFill>
                <a:cs typeface="Arial"/>
              </a:rPr>
              <a:t>• An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asset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manager</a:t>
            </a:r>
            <a:r>
              <a:rPr lang="en-US" sz="1150" dirty="0" smtClean="0">
                <a:solidFill>
                  <a:schemeClr val="tx1"/>
                </a:solidFill>
                <a:cs typeface="Arial"/>
              </a:rPr>
              <a:t> is hired on February 1</a:t>
            </a:r>
            <a:r>
              <a:rPr lang="en-US" sz="1150" baseline="30000" dirty="0" smtClean="0">
                <a:solidFill>
                  <a:schemeClr val="tx1"/>
                </a:solidFill>
                <a:cs typeface="Arial"/>
              </a:rPr>
              <a:t>st</a:t>
            </a:r>
            <a:r>
              <a:rPr lang="en-US" sz="1150" dirty="0" smtClean="0">
                <a:solidFill>
                  <a:schemeClr val="tx1"/>
                </a:solidFill>
                <a:cs typeface="Arial"/>
              </a:rPr>
              <a:t> 2009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.</a:t>
            </a:r>
          </a:p>
          <a:p>
            <a:endParaRPr lang="fr-FR" sz="1150" dirty="0" smtClean="0">
              <a:solidFill>
                <a:schemeClr val="tx1"/>
              </a:solidFill>
              <a:cs typeface="Arial"/>
            </a:endParaRPr>
          </a:p>
          <a:p>
            <a:r>
              <a:rPr lang="fr-FR" sz="1150" dirty="0" smtClean="0">
                <a:solidFill>
                  <a:schemeClr val="tx1"/>
                </a:solidFill>
                <a:cs typeface="Arial"/>
              </a:rPr>
              <a:t>• G&amp;G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starts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advising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 the management of 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mutual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funds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, for Swan Capital Management (Paris) and EFG Bank (Monaco).</a:t>
            </a:r>
            <a:endParaRPr lang="fr-FR" sz="1150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0009" y="2720803"/>
            <a:ext cx="2063106" cy="3704711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• 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Gonet &amp; Cie, Giancarlo Giordano and Claude Charmillot </a:t>
            </a:r>
            <a:r>
              <a:rPr lang="fr-FR" sz="1150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join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forces to </a:t>
            </a:r>
            <a:r>
              <a:rPr lang="fr-FR" sz="1150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found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G&amp;G </a:t>
            </a:r>
            <a:r>
              <a:rPr lang="fr-FR" sz="1150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Private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Finance.</a:t>
            </a:r>
          </a:p>
          <a:p>
            <a:endParaRPr lang="fr-FR" sz="115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r>
              <a:rPr lang="fr-FR" sz="11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• Gonet &amp; Cie </a:t>
            </a:r>
            <a:r>
              <a:rPr lang="fr-FR" sz="1150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is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the </a:t>
            </a:r>
            <a:r>
              <a:rPr lang="fr-FR" sz="1150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reference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fr-FR" sz="1150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shareholder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.</a:t>
            </a:r>
          </a:p>
          <a:p>
            <a:endParaRPr lang="fr-FR" sz="115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r>
              <a:rPr lang="fr-FR" sz="11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• Giancarlo Giordano </a:t>
            </a:r>
            <a:r>
              <a:rPr lang="fr-FR" sz="1150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is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the Chairman of the </a:t>
            </a:r>
            <a:r>
              <a:rPr lang="fr-FR" sz="1150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Board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of </a:t>
            </a:r>
            <a:r>
              <a:rPr lang="fr-FR" sz="1150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Directors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.</a:t>
            </a:r>
          </a:p>
          <a:p>
            <a:endParaRPr lang="fr-FR" sz="115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r>
              <a:rPr lang="fr-FR" sz="11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• The </a:t>
            </a:r>
            <a:r>
              <a:rPr lang="en-US" sz="11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company receives the C.C.A.F (Authority responsible for regulating Monaco’s financial marketplace) agreement on March 19</a:t>
            </a:r>
            <a:r>
              <a:rPr lang="en-US" sz="1150" baseline="300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th</a:t>
            </a:r>
            <a:r>
              <a:rPr lang="en-US" sz="11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 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2008.</a:t>
            </a:r>
          </a:p>
          <a:p>
            <a:endParaRPr lang="fr-FR" sz="115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r>
              <a:rPr lang="fr-FR" sz="11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• The </a:t>
            </a:r>
            <a:r>
              <a:rPr lang="fr-FR" sz="1150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activity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fr-FR" sz="1150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starts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fr-FR" sz="1150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during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the 2</a:t>
            </a:r>
            <a:r>
              <a:rPr lang="fr-FR" sz="1150" baseline="300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nd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fr-FR" sz="1150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semester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of 2008.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4084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fr-FR" sz="2400" cap="small" dirty="0" err="1" smtClean="0">
                <a:latin typeface="Arial"/>
              </a:rPr>
              <a:t>History</a:t>
            </a:r>
            <a:r>
              <a:rPr lang="fr-FR" sz="2400" cap="small" dirty="0" smtClean="0">
                <a:latin typeface="Arial"/>
              </a:rPr>
              <a:t> – 2008 to 2010 </a:t>
            </a:r>
            <a:endParaRPr lang="fr-FR" sz="2400" cap="small" dirty="0">
              <a:latin typeface="Arial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E82E-C447-0C4E-AB3D-9D756BE17CD9}" type="slidenum">
              <a:rPr lang="fr-FR" smtClean="0"/>
              <a:pPr/>
              <a:t>6</a:t>
            </a:fld>
            <a:endParaRPr lang="fr-FR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450835" y="748929"/>
            <a:ext cx="8229600" cy="1"/>
          </a:xfrm>
          <a:prstGeom prst="line">
            <a:avLst/>
          </a:prstGeom>
          <a:ln w="952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400009" y="2250199"/>
            <a:ext cx="2063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2008</a:t>
            </a:r>
            <a:endParaRPr lang="fr-FR" dirty="0"/>
          </a:p>
        </p:txBody>
      </p:sp>
      <p:sp>
        <p:nvSpPr>
          <p:cNvPr id="28" name="ZoneTexte 27"/>
          <p:cNvSpPr txBox="1"/>
          <p:nvPr/>
        </p:nvSpPr>
        <p:spPr>
          <a:xfrm>
            <a:off x="3196706" y="1958418"/>
            <a:ext cx="2075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2009</a:t>
            </a:r>
            <a:endParaRPr lang="fr-FR" dirty="0"/>
          </a:p>
        </p:txBody>
      </p:sp>
      <p:sp>
        <p:nvSpPr>
          <p:cNvPr id="30" name="ZoneTexte 29"/>
          <p:cNvSpPr txBox="1"/>
          <p:nvPr/>
        </p:nvSpPr>
        <p:spPr>
          <a:xfrm>
            <a:off x="5969108" y="1602628"/>
            <a:ext cx="2145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2010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500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E82E-C447-0C4E-AB3D-9D756BE17CD9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244277" y="2362199"/>
            <a:ext cx="2119982" cy="4147645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150" dirty="0" smtClean="0">
                <a:solidFill>
                  <a:schemeClr val="tx1"/>
                </a:solidFill>
                <a:latin typeface="+mj-lt"/>
                <a:cs typeface="Arial"/>
              </a:rPr>
              <a:t>•A new manager joins the </a:t>
            </a:r>
            <a:r>
              <a:rPr lang="fr-FR" sz="1150" dirty="0" err="1" smtClean="0">
                <a:solidFill>
                  <a:schemeClr val="tx1"/>
                </a:solidFill>
                <a:latin typeface="+mj-lt"/>
                <a:cs typeface="Arial"/>
              </a:rPr>
              <a:t>company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/>
              </a:rPr>
              <a:t>, </a:t>
            </a:r>
            <a:r>
              <a:rPr lang="fr-FR" sz="1150" dirty="0" err="1" smtClean="0">
                <a:solidFill>
                  <a:schemeClr val="tx1"/>
                </a:solidFill>
                <a:latin typeface="+mj-lt"/>
                <a:cs typeface="Arial"/>
              </a:rPr>
              <a:t>from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/>
              </a:rPr>
              <a:t> HSBC Monaco.</a:t>
            </a:r>
          </a:p>
          <a:p>
            <a:endParaRPr lang="fr-FR" sz="1150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r>
              <a:rPr lang="fr-FR" sz="1150" dirty="0" smtClean="0">
                <a:solidFill>
                  <a:schemeClr val="tx1"/>
                </a:solidFill>
                <a:latin typeface="+mj-lt"/>
                <a:cs typeface="Arial"/>
              </a:rPr>
              <a:t>•</a:t>
            </a:r>
            <a:r>
              <a:rPr lang="fr-FR" sz="1150" dirty="0" err="1" smtClean="0">
                <a:solidFill>
                  <a:schemeClr val="tx1"/>
                </a:solidFill>
                <a:latin typeface="+mj-lt"/>
                <a:cs typeface="Arial"/>
              </a:rPr>
              <a:t>At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/>
              </a:rPr>
              <a:t> the end of the </a:t>
            </a:r>
            <a:r>
              <a:rPr lang="fr-FR" sz="1150" dirty="0" err="1" smtClean="0">
                <a:solidFill>
                  <a:schemeClr val="tx1"/>
                </a:solidFill>
                <a:latin typeface="+mj-lt"/>
                <a:cs typeface="Arial"/>
              </a:rPr>
              <a:t>year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/>
              </a:rPr>
              <a:t>, the </a:t>
            </a:r>
            <a:r>
              <a:rPr lang="fr-FR" sz="1150" dirty="0" err="1" smtClean="0">
                <a:solidFill>
                  <a:schemeClr val="tx1"/>
                </a:solidFill>
                <a:latin typeface="+mj-lt"/>
                <a:cs typeface="Arial"/>
              </a:rPr>
              <a:t>Belgian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/>
              </a:rPr>
              <a:t> team </a:t>
            </a:r>
            <a:r>
              <a:rPr lang="fr-FR" sz="1150" dirty="0" err="1" smtClean="0">
                <a:solidFill>
                  <a:schemeClr val="tx1"/>
                </a:solidFill>
                <a:latin typeface="+mj-lt"/>
                <a:cs typeface="Arial"/>
              </a:rPr>
              <a:t>leaves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/>
              </a:rPr>
              <a:t> G&amp;G </a:t>
            </a:r>
            <a:r>
              <a:rPr lang="fr-FR" sz="1150" dirty="0" err="1" smtClean="0">
                <a:solidFill>
                  <a:schemeClr val="tx1"/>
                </a:solidFill>
                <a:latin typeface="+mj-lt"/>
                <a:cs typeface="Arial"/>
              </a:rPr>
              <a:t>Private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/>
              </a:rPr>
              <a:t> Finance.</a:t>
            </a:r>
          </a:p>
          <a:p>
            <a:endParaRPr lang="fr-FR" sz="1150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r>
              <a:rPr lang="fr-FR" sz="1150" dirty="0" smtClean="0">
                <a:solidFill>
                  <a:schemeClr val="tx1"/>
                </a:solidFill>
                <a:latin typeface="+mj-lt"/>
                <a:cs typeface="Arial"/>
              </a:rPr>
              <a:t>•2011 </a:t>
            </a:r>
            <a:r>
              <a:rPr lang="fr-FR" sz="1150" dirty="0" err="1" smtClean="0">
                <a:solidFill>
                  <a:schemeClr val="tx1"/>
                </a:solidFill>
                <a:latin typeface="+mj-lt"/>
                <a:cs typeface="Arial"/>
              </a:rPr>
              <a:t>is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/>
              </a:rPr>
              <a:t> the first fiscal </a:t>
            </a:r>
            <a:r>
              <a:rPr lang="fr-FR" sz="1150" dirty="0" err="1" smtClean="0">
                <a:solidFill>
                  <a:schemeClr val="tx1"/>
                </a:solidFill>
                <a:latin typeface="+mj-lt"/>
                <a:cs typeface="Arial"/>
              </a:rPr>
              <a:t>year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fr-FR" sz="1150" dirty="0" err="1" smtClean="0">
                <a:solidFill>
                  <a:schemeClr val="tx1"/>
                </a:solidFill>
                <a:latin typeface="+mj-lt"/>
                <a:cs typeface="Arial"/>
              </a:rPr>
              <a:t>when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/>
              </a:rPr>
              <a:t> the </a:t>
            </a:r>
            <a:r>
              <a:rPr lang="fr-FR" sz="1150" dirty="0" err="1" smtClean="0">
                <a:solidFill>
                  <a:schemeClr val="tx1"/>
                </a:solidFill>
                <a:latin typeface="+mj-lt"/>
                <a:cs typeface="Arial"/>
              </a:rPr>
              <a:t>company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/>
              </a:rPr>
              <a:t>  </a:t>
            </a:r>
            <a:r>
              <a:rPr lang="fr-FR" sz="1150" dirty="0" err="1" smtClean="0">
                <a:solidFill>
                  <a:schemeClr val="tx1"/>
                </a:solidFill>
                <a:latin typeface="+mj-lt"/>
                <a:cs typeface="Arial"/>
              </a:rPr>
              <a:t>makes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/>
              </a:rPr>
              <a:t> a profit </a:t>
            </a:r>
            <a:r>
              <a:rPr lang="fr-FR" sz="1150" dirty="0" err="1" smtClean="0">
                <a:solidFill>
                  <a:schemeClr val="tx1"/>
                </a:solidFill>
                <a:latin typeface="+mj-lt"/>
                <a:cs typeface="Arial"/>
              </a:rPr>
              <a:t>without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/>
              </a:rPr>
              <a:t> a </a:t>
            </a:r>
            <a:r>
              <a:rPr lang="fr-FR" sz="1150" dirty="0" err="1" smtClean="0">
                <a:solidFill>
                  <a:schemeClr val="tx1"/>
                </a:solidFill>
                <a:latin typeface="+mj-lt"/>
                <a:cs typeface="Arial"/>
              </a:rPr>
              <a:t>debt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fr-FR" sz="1150" dirty="0" err="1" smtClean="0">
                <a:solidFill>
                  <a:schemeClr val="tx1"/>
                </a:solidFill>
                <a:latin typeface="+mj-lt"/>
                <a:cs typeface="Arial"/>
              </a:rPr>
              <a:t>write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/>
              </a:rPr>
              <a:t>-off </a:t>
            </a:r>
            <a:r>
              <a:rPr lang="fr-FR" sz="1150" dirty="0" err="1" smtClean="0">
                <a:solidFill>
                  <a:schemeClr val="tx1"/>
                </a:solidFill>
                <a:latin typeface="+mj-lt"/>
                <a:cs typeface="Arial"/>
              </a:rPr>
              <a:t>from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fr-FR" sz="1150" dirty="0" err="1" smtClean="0">
                <a:solidFill>
                  <a:schemeClr val="tx1"/>
                </a:solidFill>
                <a:latin typeface="+mj-lt"/>
                <a:cs typeface="Arial"/>
              </a:rPr>
              <a:t>shareholders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/>
              </a:rPr>
              <a:t> . Operating </a:t>
            </a:r>
            <a:r>
              <a:rPr lang="fr-FR" sz="1150" dirty="0" err="1" smtClean="0">
                <a:solidFill>
                  <a:schemeClr val="tx1"/>
                </a:solidFill>
                <a:latin typeface="+mj-lt"/>
                <a:cs typeface="Arial"/>
              </a:rPr>
              <a:t>activity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fr-FR" sz="1150" dirty="0" err="1" smtClean="0">
                <a:solidFill>
                  <a:schemeClr val="tx1"/>
                </a:solidFill>
                <a:latin typeface="+mj-lt"/>
                <a:cs typeface="Arial"/>
              </a:rPr>
              <a:t>is</a:t>
            </a:r>
            <a:r>
              <a:rPr lang="fr-FR" sz="1150" dirty="0" smtClean="0">
                <a:solidFill>
                  <a:schemeClr val="tx1"/>
                </a:solidFill>
                <a:latin typeface="+mj-lt"/>
                <a:cs typeface="Arial"/>
              </a:rPr>
              <a:t> profitable.</a:t>
            </a:r>
          </a:p>
          <a:p>
            <a:endParaRPr lang="fr-FR" sz="1150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endParaRPr lang="fr-FR" sz="1150" dirty="0">
              <a:solidFill>
                <a:schemeClr val="tx1"/>
              </a:solidFill>
              <a:latin typeface="+mj-lt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11269" y="1904918"/>
            <a:ext cx="2367516" cy="4628298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150" dirty="0" smtClean="0">
                <a:solidFill>
                  <a:schemeClr val="tx1"/>
                </a:solidFill>
                <a:cs typeface="Arial"/>
              </a:rPr>
              <a:t>•The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company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welcomes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a new manager. He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worked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before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at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Gonet &amp; Cie.</a:t>
            </a:r>
          </a:p>
          <a:p>
            <a:endParaRPr lang="fr-FR" sz="1150" dirty="0" smtClean="0">
              <a:solidFill>
                <a:schemeClr val="tx1"/>
              </a:solidFill>
              <a:cs typeface="Arial"/>
            </a:endParaRPr>
          </a:p>
          <a:p>
            <a:r>
              <a:rPr lang="fr-FR" sz="1150" dirty="0" smtClean="0">
                <a:solidFill>
                  <a:schemeClr val="tx1"/>
                </a:solidFill>
                <a:cs typeface="Arial"/>
              </a:rPr>
              <a:t>• A new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advised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fund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starts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: Alpha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Multistratégies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(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Absolute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Return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Strategy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).</a:t>
            </a:r>
          </a:p>
          <a:p>
            <a:endParaRPr lang="fr-FR" sz="1150" dirty="0" smtClean="0">
              <a:solidFill>
                <a:schemeClr val="tx1"/>
              </a:solidFill>
              <a:cs typeface="Arial"/>
            </a:endParaRPr>
          </a:p>
          <a:p>
            <a:r>
              <a:rPr lang="fr-FR" sz="1150" dirty="0" smtClean="0">
                <a:solidFill>
                  <a:schemeClr val="tx1"/>
                </a:solidFill>
                <a:cs typeface="Arial"/>
              </a:rPr>
              <a:t>•An agreement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is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signed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with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the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Swiss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company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BBGI :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this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company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advises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G&amp;G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Private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Finance about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asset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allocation.</a:t>
            </a:r>
          </a:p>
          <a:p>
            <a:endParaRPr lang="fr-FR" sz="1150" dirty="0" smtClean="0">
              <a:solidFill>
                <a:schemeClr val="tx1"/>
              </a:solidFill>
              <a:cs typeface="Arial"/>
            </a:endParaRPr>
          </a:p>
          <a:p>
            <a:r>
              <a:rPr lang="fr-FR" sz="1150" dirty="0" smtClean="0">
                <a:solidFill>
                  <a:schemeClr val="tx1"/>
                </a:solidFill>
                <a:cs typeface="Arial"/>
              </a:rPr>
              <a:t>•G&amp;G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Private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Finance sponsors and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participates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to the first</a:t>
            </a:r>
            <a:r>
              <a:rPr lang="fr-FR" sz="1150" baseline="30000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Swiss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Independent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Wealth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Managers Convention, </a:t>
            </a:r>
            <a:r>
              <a:rPr lang="fr-FR" sz="1150" dirty="0" err="1" smtClean="0">
                <a:solidFill>
                  <a:schemeClr val="tx1"/>
                </a:solidFill>
                <a:cs typeface="Arial"/>
              </a:rPr>
              <a:t>organized</a:t>
            </a:r>
            <a:r>
              <a:rPr lang="fr-FR" sz="1150" dirty="0" smtClean="0">
                <a:solidFill>
                  <a:schemeClr val="tx1"/>
                </a:solidFill>
                <a:cs typeface="Arial"/>
              </a:rPr>
              <a:t> in Monaco.</a:t>
            </a:r>
          </a:p>
          <a:p>
            <a:endParaRPr lang="fr-FR" sz="1150" dirty="0" smtClean="0">
              <a:solidFill>
                <a:schemeClr val="tx1"/>
              </a:solidFill>
              <a:cs typeface="Arial"/>
            </a:endParaRPr>
          </a:p>
          <a:p>
            <a:endParaRPr lang="fr-FR" sz="1150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34084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fr-FR" sz="2400" cap="small" dirty="0" err="1" smtClean="0">
                <a:latin typeface="Arial"/>
              </a:rPr>
              <a:t>History</a:t>
            </a:r>
            <a:r>
              <a:rPr lang="fr-FR" sz="2400" cap="small" dirty="0" smtClean="0">
                <a:latin typeface="Arial"/>
              </a:rPr>
              <a:t> – 2011 to 2013 </a:t>
            </a:r>
            <a:endParaRPr lang="fr-FR" sz="2400" cap="small" dirty="0">
              <a:latin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76792" y="1281466"/>
            <a:ext cx="2250516" cy="5228377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MC" sz="1200" b="1" u="sng" dirty="0" smtClean="0">
              <a:latin typeface="Calibri" pitchFamily="34" charset="0"/>
            </a:endParaRPr>
          </a:p>
          <a:p>
            <a:endParaRPr lang="fr-FR" sz="1150" dirty="0">
              <a:solidFill>
                <a:schemeClr val="tx1"/>
              </a:solidFill>
              <a:latin typeface="+mj-lt"/>
              <a:cs typeface="Arial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44277" y="1992867"/>
            <a:ext cx="2119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2011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6158647" y="1591339"/>
            <a:ext cx="2250516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MC" sz="1100" dirty="0" smtClean="0"/>
          </a:p>
          <a:p>
            <a:pPr>
              <a:buFont typeface="Arial" charset="0"/>
              <a:buChar char="•"/>
            </a:pPr>
            <a:r>
              <a:rPr lang="fr-MC" sz="1100" dirty="0" smtClean="0"/>
              <a:t> </a:t>
            </a:r>
            <a:r>
              <a:rPr lang="fr-MC" sz="1100" dirty="0"/>
              <a:t>The </a:t>
            </a:r>
            <a:r>
              <a:rPr lang="fr-MC" sz="1100" dirty="0" err="1"/>
              <a:t>company</a:t>
            </a:r>
            <a:r>
              <a:rPr lang="fr-MC" sz="1100" dirty="0"/>
              <a:t> </a:t>
            </a:r>
            <a:r>
              <a:rPr lang="fr-MC" sz="1100" dirty="0" err="1"/>
              <a:t>welcomes</a:t>
            </a:r>
            <a:r>
              <a:rPr lang="fr-MC" sz="1100" dirty="0"/>
              <a:t> </a:t>
            </a:r>
            <a:r>
              <a:rPr lang="fr-MC" sz="1100" dirty="0" err="1"/>
              <a:t>three</a:t>
            </a:r>
            <a:r>
              <a:rPr lang="fr-MC" sz="1100" dirty="0"/>
              <a:t> new </a:t>
            </a:r>
            <a:r>
              <a:rPr lang="fr-MC" sz="1100" dirty="0" smtClean="0"/>
              <a:t>managers :</a:t>
            </a:r>
          </a:p>
          <a:p>
            <a:pPr marL="171450" indent="-171450">
              <a:buFontTx/>
              <a:buChar char="-"/>
            </a:pPr>
            <a:r>
              <a:rPr lang="fr-MC" sz="1100" dirty="0" smtClean="0"/>
              <a:t>One </a:t>
            </a:r>
            <a:r>
              <a:rPr lang="fr-MC" sz="1100" dirty="0" err="1" smtClean="0"/>
              <a:t>worked</a:t>
            </a:r>
            <a:r>
              <a:rPr lang="fr-MC" sz="1100" dirty="0" smtClean="0"/>
              <a:t> </a:t>
            </a:r>
            <a:r>
              <a:rPr lang="fr-MC" sz="1100" dirty="0" err="1" smtClean="0"/>
              <a:t>previously</a:t>
            </a:r>
            <a:r>
              <a:rPr lang="fr-MC" sz="1100" dirty="0" smtClean="0"/>
              <a:t> in </a:t>
            </a:r>
            <a:r>
              <a:rPr lang="fr-MC" sz="1100" dirty="0" err="1" smtClean="0"/>
              <a:t>Switzerland</a:t>
            </a:r>
            <a:r>
              <a:rPr lang="fr-MC" sz="1100" dirty="0" smtClean="0"/>
              <a:t> as a </a:t>
            </a:r>
            <a:r>
              <a:rPr lang="fr-MC" sz="1100" dirty="0" err="1" smtClean="0"/>
              <a:t>tax</a:t>
            </a:r>
            <a:r>
              <a:rPr lang="fr-MC" sz="1100" dirty="0" smtClean="0"/>
              <a:t> </a:t>
            </a:r>
            <a:r>
              <a:rPr lang="fr-MC" sz="1100" dirty="0" err="1" smtClean="0"/>
              <a:t>lawyer</a:t>
            </a:r>
            <a:r>
              <a:rPr lang="fr-MC" sz="1100" dirty="0" smtClean="0"/>
              <a:t> ;</a:t>
            </a:r>
          </a:p>
          <a:p>
            <a:pPr marL="171450" indent="-171450">
              <a:buFontTx/>
              <a:buChar char="-"/>
            </a:pPr>
            <a:r>
              <a:rPr lang="fr-MC" sz="1100" dirty="0" err="1" smtClean="0"/>
              <a:t>Another</a:t>
            </a:r>
            <a:r>
              <a:rPr lang="fr-MC" sz="1100" dirty="0" smtClean="0"/>
              <a:t> one </a:t>
            </a:r>
            <a:r>
              <a:rPr lang="fr-MC" sz="1100" dirty="0" err="1" smtClean="0"/>
              <a:t>is</a:t>
            </a:r>
            <a:r>
              <a:rPr lang="fr-MC" sz="1100" dirty="0" smtClean="0"/>
              <a:t> </a:t>
            </a:r>
            <a:r>
              <a:rPr lang="fr-MC" sz="1100" dirty="0" err="1" smtClean="0"/>
              <a:t>specialized</a:t>
            </a:r>
            <a:r>
              <a:rPr lang="fr-MC" sz="1100" dirty="0" smtClean="0"/>
              <a:t>  in the </a:t>
            </a:r>
            <a:r>
              <a:rPr lang="fr-MC" sz="1100" dirty="0" err="1" smtClean="0"/>
              <a:t>Greek</a:t>
            </a:r>
            <a:r>
              <a:rPr lang="fr-MC" sz="1100" dirty="0" smtClean="0"/>
              <a:t> </a:t>
            </a:r>
            <a:r>
              <a:rPr lang="fr-MC" sz="1100" dirty="0" err="1" smtClean="0"/>
              <a:t>market</a:t>
            </a:r>
            <a:r>
              <a:rPr lang="fr-MC" sz="1100" dirty="0" smtClean="0"/>
              <a:t> ;</a:t>
            </a:r>
          </a:p>
          <a:p>
            <a:pPr marL="171450" indent="-171450">
              <a:buFontTx/>
              <a:buChar char="-"/>
            </a:pPr>
            <a:r>
              <a:rPr lang="fr-FR" sz="1100" dirty="0" smtClean="0"/>
              <a:t>The </a:t>
            </a:r>
            <a:r>
              <a:rPr lang="fr-FR" sz="1100" dirty="0" err="1" smtClean="0"/>
              <a:t>third</a:t>
            </a:r>
            <a:r>
              <a:rPr lang="fr-FR" sz="1100" dirty="0" smtClean="0"/>
              <a:t> one has been </a:t>
            </a:r>
            <a:r>
              <a:rPr lang="fr-FR" sz="1100" dirty="0" err="1" smtClean="0"/>
              <a:t>working</a:t>
            </a:r>
            <a:r>
              <a:rPr lang="fr-FR" sz="1100" dirty="0" smtClean="0"/>
              <a:t> for </a:t>
            </a:r>
            <a:r>
              <a:rPr lang="fr-FR" sz="1100" dirty="0" err="1" smtClean="0"/>
              <a:t>many</a:t>
            </a:r>
            <a:r>
              <a:rPr lang="fr-FR" sz="1100" dirty="0" smtClean="0"/>
              <a:t> </a:t>
            </a:r>
            <a:r>
              <a:rPr lang="fr-FR" sz="1100" dirty="0" err="1" smtClean="0"/>
              <a:t>years</a:t>
            </a:r>
            <a:r>
              <a:rPr lang="fr-FR" sz="1100" dirty="0" smtClean="0"/>
              <a:t> on the international </a:t>
            </a:r>
            <a:r>
              <a:rPr lang="fr-FR" sz="1100" dirty="0" err="1" smtClean="0"/>
              <a:t>markets</a:t>
            </a:r>
            <a:r>
              <a:rPr lang="fr-FR" sz="1100" dirty="0" smtClean="0"/>
              <a:t>.</a:t>
            </a:r>
          </a:p>
          <a:p>
            <a:endParaRPr lang="fr-FR" sz="1100" dirty="0" smtClean="0"/>
          </a:p>
          <a:p>
            <a:pPr>
              <a:buFont typeface="Arial" charset="0"/>
              <a:buChar char="•"/>
            </a:pPr>
            <a:r>
              <a:rPr lang="fr-FR" sz="1100" dirty="0" smtClean="0"/>
              <a:t> One of the ex-</a:t>
            </a:r>
            <a:r>
              <a:rPr lang="fr-FR" sz="1100" dirty="0" err="1" smtClean="0"/>
              <a:t>Finavest</a:t>
            </a:r>
            <a:r>
              <a:rPr lang="fr-FR" sz="1100" dirty="0" smtClean="0"/>
              <a:t> managers </a:t>
            </a:r>
            <a:r>
              <a:rPr lang="fr-FR" sz="1100" dirty="0" err="1" smtClean="0"/>
              <a:t>leaves</a:t>
            </a:r>
            <a:r>
              <a:rPr lang="fr-FR" sz="1100" dirty="0" smtClean="0"/>
              <a:t> in July 2013.</a:t>
            </a:r>
          </a:p>
          <a:p>
            <a:endParaRPr lang="fr-MC" sz="1100" dirty="0" smtClean="0"/>
          </a:p>
          <a:p>
            <a:pPr>
              <a:buFont typeface="Arial" charset="0"/>
              <a:buChar char="•"/>
            </a:pPr>
            <a:r>
              <a:rPr lang="fr-MC" sz="1100" dirty="0" smtClean="0"/>
              <a:t> The </a:t>
            </a:r>
            <a:r>
              <a:rPr lang="fr-MC" sz="1100" dirty="0" err="1" smtClean="0"/>
              <a:t>asset</a:t>
            </a:r>
            <a:r>
              <a:rPr lang="fr-MC" sz="1100" dirty="0" smtClean="0"/>
              <a:t> management </a:t>
            </a:r>
            <a:r>
              <a:rPr lang="fr-MC" sz="1100" dirty="0" err="1" smtClean="0"/>
              <a:t>department</a:t>
            </a:r>
            <a:r>
              <a:rPr lang="fr-MC" sz="1100" dirty="0" smtClean="0"/>
              <a:t> </a:t>
            </a:r>
            <a:r>
              <a:rPr lang="fr-MC" sz="1100" dirty="0" err="1" smtClean="0"/>
              <a:t>organization</a:t>
            </a:r>
            <a:r>
              <a:rPr lang="fr-MC" sz="1100" dirty="0" smtClean="0"/>
              <a:t> </a:t>
            </a:r>
            <a:r>
              <a:rPr lang="fr-MC" sz="1100" dirty="0" err="1" smtClean="0"/>
              <a:t>is</a:t>
            </a:r>
            <a:r>
              <a:rPr lang="fr-MC" sz="1100" dirty="0" smtClean="0"/>
              <a:t> </a:t>
            </a:r>
            <a:r>
              <a:rPr lang="fr-MC" sz="1100" dirty="0" err="1" smtClean="0"/>
              <a:t>reviewed</a:t>
            </a:r>
            <a:r>
              <a:rPr lang="fr-MC" sz="1100" dirty="0" smtClean="0"/>
              <a:t> :  an assistant </a:t>
            </a:r>
            <a:r>
              <a:rPr lang="fr-MC" sz="1100" dirty="0" err="1" smtClean="0"/>
              <a:t>is</a:t>
            </a:r>
            <a:r>
              <a:rPr lang="fr-MC" sz="1100" dirty="0" smtClean="0"/>
              <a:t> </a:t>
            </a:r>
            <a:r>
              <a:rPr lang="fr-MC" sz="1100" dirty="0" err="1" smtClean="0"/>
              <a:t>hired</a:t>
            </a:r>
            <a:r>
              <a:rPr lang="fr-MC" sz="1100" dirty="0"/>
              <a:t> </a:t>
            </a:r>
            <a:r>
              <a:rPr lang="fr-MC" sz="1100" dirty="0" smtClean="0"/>
              <a:t>and, </a:t>
            </a:r>
            <a:r>
              <a:rPr lang="fr-MC" sz="1100" dirty="0" err="1" smtClean="0"/>
              <a:t>further</a:t>
            </a:r>
            <a:r>
              <a:rPr lang="fr-MC" sz="1100" dirty="0" smtClean="0"/>
              <a:t> to a </a:t>
            </a:r>
            <a:r>
              <a:rPr lang="fr-MC" sz="1100" dirty="0" err="1" smtClean="0"/>
              <a:t>resignation</a:t>
            </a:r>
            <a:r>
              <a:rPr lang="fr-MC" sz="1100" dirty="0" smtClean="0"/>
              <a:t>, a new </a:t>
            </a:r>
            <a:r>
              <a:rPr lang="fr-MC" sz="1100" dirty="0" err="1" smtClean="0"/>
              <a:t>asset</a:t>
            </a:r>
            <a:r>
              <a:rPr lang="fr-MC" sz="1100" dirty="0" smtClean="0"/>
              <a:t> manager joins the </a:t>
            </a:r>
            <a:r>
              <a:rPr lang="fr-MC" sz="1100" dirty="0" err="1" smtClean="0"/>
              <a:t>company</a:t>
            </a:r>
            <a:r>
              <a:rPr lang="fr-MC" sz="1100" dirty="0" smtClean="0"/>
              <a:t>, </a:t>
            </a:r>
            <a:r>
              <a:rPr lang="fr-MC" sz="1100" dirty="0" err="1" smtClean="0"/>
              <a:t>having</a:t>
            </a:r>
            <a:r>
              <a:rPr lang="fr-MC" sz="1100" dirty="0" smtClean="0"/>
              <a:t> </a:t>
            </a:r>
            <a:r>
              <a:rPr lang="fr-MC" sz="1100" dirty="0" err="1" smtClean="0"/>
              <a:t>worked</a:t>
            </a:r>
            <a:r>
              <a:rPr lang="fr-MC" sz="1100" dirty="0" smtClean="0"/>
              <a:t> in the </a:t>
            </a:r>
            <a:r>
              <a:rPr lang="fr-MC" sz="1100" dirty="0" err="1" smtClean="0"/>
              <a:t>banking</a:t>
            </a:r>
            <a:r>
              <a:rPr lang="fr-MC" sz="1100" dirty="0" smtClean="0"/>
              <a:t> </a:t>
            </a:r>
            <a:r>
              <a:rPr lang="fr-MC" sz="1100" dirty="0" err="1" smtClean="0"/>
              <a:t>field</a:t>
            </a:r>
            <a:r>
              <a:rPr lang="fr-MC" sz="1100" dirty="0" smtClean="0"/>
              <a:t> for the </a:t>
            </a:r>
            <a:r>
              <a:rPr lang="fr-MC" sz="1100" dirty="0" err="1" smtClean="0"/>
              <a:t>previous</a:t>
            </a:r>
            <a:r>
              <a:rPr lang="fr-MC" sz="1100" dirty="0" smtClean="0"/>
              <a:t> 15 </a:t>
            </a:r>
            <a:r>
              <a:rPr lang="fr-MC" sz="1100" dirty="0" err="1" smtClean="0"/>
              <a:t>years</a:t>
            </a:r>
            <a:r>
              <a:rPr lang="fr-MC" sz="1100" dirty="0" smtClean="0"/>
              <a:t>.</a:t>
            </a:r>
          </a:p>
          <a:p>
            <a:endParaRPr lang="fr-MC" sz="1100" dirty="0" smtClean="0"/>
          </a:p>
          <a:p>
            <a:pPr>
              <a:buFont typeface="Arial" charset="0"/>
              <a:buChar char="•"/>
            </a:pPr>
            <a:r>
              <a:rPr lang="fr-MC" sz="1100" dirty="0" smtClean="0"/>
              <a:t> The computer system </a:t>
            </a:r>
            <a:r>
              <a:rPr lang="fr-MC" sz="1100" dirty="0" err="1" smtClean="0"/>
              <a:t>is</a:t>
            </a:r>
            <a:r>
              <a:rPr lang="fr-MC" sz="1100" dirty="0" smtClean="0"/>
              <a:t> </a:t>
            </a:r>
            <a:r>
              <a:rPr lang="fr-MC" sz="1100" dirty="0" err="1" smtClean="0"/>
              <a:t>upgraded</a:t>
            </a:r>
            <a:r>
              <a:rPr lang="fr-MC" sz="1100" dirty="0" smtClean="0"/>
              <a:t> and </a:t>
            </a:r>
            <a:r>
              <a:rPr lang="fr-MC" sz="1100" dirty="0" err="1" smtClean="0"/>
              <a:t>secured</a:t>
            </a:r>
            <a:r>
              <a:rPr lang="fr-MC" sz="1100" dirty="0" smtClean="0"/>
              <a:t>.</a:t>
            </a:r>
          </a:p>
          <a:p>
            <a:endParaRPr lang="fr-MC" sz="1100" dirty="0" smtClean="0"/>
          </a:p>
        </p:txBody>
      </p:sp>
      <p:sp>
        <p:nvSpPr>
          <p:cNvPr id="12" name="ZoneTexte 11"/>
          <p:cNvSpPr txBox="1"/>
          <p:nvPr/>
        </p:nvSpPr>
        <p:spPr>
          <a:xfrm>
            <a:off x="3144845" y="1463462"/>
            <a:ext cx="2300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2012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6158647" y="879118"/>
            <a:ext cx="2250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2013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0738" y="1737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cap="small" dirty="0" smtClean="0">
                <a:latin typeface="Arial"/>
                <a:cs typeface="Arial"/>
              </a:rPr>
              <a:t>Shareholders – December 31</a:t>
            </a:r>
            <a:r>
              <a:rPr lang="en-US" sz="2400" cap="small" baseline="30000" dirty="0" smtClean="0">
                <a:latin typeface="Arial"/>
                <a:cs typeface="Arial"/>
              </a:rPr>
              <a:t>st</a:t>
            </a:r>
            <a:r>
              <a:rPr lang="en-US" sz="2400" cap="small" dirty="0" smtClean="0">
                <a:latin typeface="Arial"/>
                <a:cs typeface="Arial"/>
              </a:rPr>
              <a:t>, 2013</a:t>
            </a:r>
            <a:endParaRPr lang="en-US" sz="2400" cap="small" dirty="0">
              <a:latin typeface="Arial"/>
              <a:cs typeface="Arial"/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4689860"/>
              </p:ext>
            </p:extLst>
          </p:nvPr>
        </p:nvGraphicFramePr>
        <p:xfrm>
          <a:off x="476068" y="1160374"/>
          <a:ext cx="8331180" cy="3226445"/>
        </p:xfrm>
        <a:graphic>
          <a:graphicData uri="http://schemas.openxmlformats.org/drawingml/2006/table">
            <a:tbl>
              <a:tblPr firstRow="1" bandRow="1">
                <a:effectLst/>
                <a:tableStyleId>{D7AC3CCA-C797-4891-BE02-D94E43425B78}</a:tableStyleId>
              </a:tblPr>
              <a:tblGrid>
                <a:gridCol w="3041489"/>
                <a:gridCol w="2922361"/>
                <a:gridCol w="1168490"/>
                <a:gridCol w="1198840"/>
              </a:tblGrid>
              <a:tr h="629738">
                <a:tc>
                  <a:txBody>
                    <a:bodyPr/>
                    <a:lstStyle/>
                    <a:p>
                      <a:pPr algn="ctr"/>
                      <a:r>
                        <a:rPr lang="fr-FR" sz="1800" strike="noStrike" cap="small" spc="100" baseline="0" dirty="0" smtClean="0">
                          <a:latin typeface="+mj-lt"/>
                        </a:rPr>
                        <a:t>Name</a:t>
                      </a:r>
                      <a:endParaRPr lang="fr-FR" sz="1800" strike="noStrike" cap="small" spc="100" baseline="0" dirty="0">
                        <a:latin typeface="+mj-lt"/>
                      </a:endParaRPr>
                    </a:p>
                  </a:txBody>
                  <a:tcPr anchor="ctr">
                    <a:blipFill rotWithShape="1"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strike="noStrike" cap="small" spc="100" baseline="0" dirty="0" smtClean="0">
                          <a:latin typeface="+mj-lt"/>
                        </a:rPr>
                        <a:t>Position</a:t>
                      </a:r>
                      <a:endParaRPr lang="fr-FR" sz="1900" strike="noStrike" cap="small" spc="100" baseline="0" dirty="0">
                        <a:latin typeface="+mj-lt"/>
                      </a:endParaRPr>
                    </a:p>
                  </a:txBody>
                  <a:tcPr anchor="ctr">
                    <a:blipFill rotWithShape="1"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strike="noStrike" cap="small" spc="100" baseline="0" dirty="0" err="1" smtClean="0">
                          <a:latin typeface="+mj-lt"/>
                        </a:rPr>
                        <a:t>Shares</a:t>
                      </a:r>
                      <a:endParaRPr lang="fr-FR" sz="1900" strike="noStrike" cap="small" spc="100" baseline="0" dirty="0">
                        <a:latin typeface="+mj-lt"/>
                      </a:endParaRPr>
                    </a:p>
                  </a:txBody>
                  <a:tcPr anchor="ctr">
                    <a:blipFill rotWithShape="1"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strike="noStrike" cap="small" spc="100" baseline="0" dirty="0" smtClean="0">
                          <a:latin typeface="+mj-lt"/>
                        </a:rPr>
                        <a:t>%</a:t>
                      </a:r>
                      <a:endParaRPr lang="fr-FR" sz="1900" strike="noStrike" cap="small" spc="100" baseline="0" dirty="0">
                        <a:latin typeface="+mj-lt"/>
                      </a:endParaRPr>
                    </a:p>
                  </a:txBody>
                  <a:tcPr anchor="ctr">
                    <a:blipFill rotWithShape="1">
                      <a:blip r:embed="rId2"/>
                      <a:stretch>
                        <a:fillRect/>
                      </a:stretch>
                    </a:blipFill>
                  </a:tcPr>
                </a:tc>
              </a:tr>
              <a:tr h="2596707">
                <a:tc>
                  <a:txBody>
                    <a:bodyPr/>
                    <a:lstStyle/>
                    <a:p>
                      <a:pPr algn="ctr"/>
                      <a:endParaRPr lang="fr-FR" sz="1600" dirty="0" smtClean="0">
                        <a:latin typeface="+mj-lt"/>
                        <a:cs typeface="Arial"/>
                      </a:endParaRPr>
                    </a:p>
                    <a:p>
                      <a:pPr algn="ctr"/>
                      <a:r>
                        <a:rPr lang="fr-FR" sz="1600" dirty="0" err="1" smtClean="0">
                          <a:latin typeface="+mj-lt"/>
                          <a:cs typeface="Arial"/>
                        </a:rPr>
                        <a:t>Gonet</a:t>
                      </a:r>
                      <a:r>
                        <a:rPr lang="fr-FR" sz="1600" baseline="0" dirty="0" smtClean="0">
                          <a:latin typeface="+mj-lt"/>
                          <a:cs typeface="Arial"/>
                        </a:rPr>
                        <a:t> Holding (Bank </a:t>
                      </a:r>
                      <a:r>
                        <a:rPr lang="fr-FR" sz="1600" baseline="0" dirty="0" err="1" smtClean="0">
                          <a:latin typeface="+mj-lt"/>
                          <a:cs typeface="Arial"/>
                        </a:rPr>
                        <a:t>Gonet</a:t>
                      </a:r>
                      <a:r>
                        <a:rPr lang="fr-FR" sz="1600" baseline="0" dirty="0" smtClean="0">
                          <a:latin typeface="+mj-lt"/>
                          <a:cs typeface="Arial"/>
                        </a:rPr>
                        <a:t> &amp; Cie)</a:t>
                      </a:r>
                    </a:p>
                    <a:p>
                      <a:pPr algn="ctr"/>
                      <a:r>
                        <a:rPr lang="fr-FR" sz="1600" dirty="0" smtClean="0">
                          <a:latin typeface="+mj-lt"/>
                          <a:cs typeface="Arial"/>
                        </a:rPr>
                        <a:t>Giancarlo Giordano</a:t>
                      </a:r>
                    </a:p>
                    <a:p>
                      <a:pPr algn="ctr"/>
                      <a:r>
                        <a:rPr lang="fr-FR" sz="1600" dirty="0" smtClean="0">
                          <a:latin typeface="+mj-lt"/>
                          <a:cs typeface="Arial"/>
                        </a:rPr>
                        <a:t>Claude </a:t>
                      </a:r>
                      <a:r>
                        <a:rPr lang="fr-FR" sz="1600" dirty="0" err="1" smtClean="0">
                          <a:latin typeface="+mj-lt"/>
                          <a:cs typeface="Arial"/>
                        </a:rPr>
                        <a:t>Charmillot</a:t>
                      </a:r>
                      <a:endParaRPr lang="fr-FR" sz="1600" dirty="0" smtClean="0">
                        <a:latin typeface="+mj-lt"/>
                        <a:cs typeface="Arial"/>
                      </a:endParaRPr>
                    </a:p>
                    <a:p>
                      <a:pPr algn="ctr"/>
                      <a:r>
                        <a:rPr lang="fr-FR" sz="1600" baseline="0" dirty="0" smtClean="0">
                          <a:latin typeface="+mj-lt"/>
                          <a:cs typeface="Arial"/>
                        </a:rPr>
                        <a:t>Samuel </a:t>
                      </a:r>
                      <a:r>
                        <a:rPr lang="fr-FR" sz="1600" baseline="0" dirty="0" err="1" smtClean="0">
                          <a:latin typeface="+mj-lt"/>
                          <a:cs typeface="Arial"/>
                        </a:rPr>
                        <a:t>Guex</a:t>
                      </a:r>
                      <a:endParaRPr lang="fr-FR" sz="1600" baseline="0" dirty="0" smtClean="0">
                        <a:latin typeface="+mj-lt"/>
                        <a:cs typeface="Arial"/>
                      </a:endParaRPr>
                    </a:p>
                    <a:p>
                      <a:pPr algn="ctr"/>
                      <a:r>
                        <a:rPr lang="fr-FR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/>
                        </a:rPr>
                        <a:t>Others</a:t>
                      </a:r>
                      <a:endParaRPr lang="fr-FR" sz="1600" baseline="0" dirty="0" smtClean="0">
                        <a:latin typeface="+mj-lt"/>
                      </a:endParaRPr>
                    </a:p>
                    <a:p>
                      <a:pPr algn="ctr"/>
                      <a:endParaRPr lang="fr-FR" sz="1600" b="1" dirty="0" smtClean="0">
                        <a:latin typeface="+mj-lt"/>
                      </a:endParaRPr>
                    </a:p>
                    <a:p>
                      <a:pPr algn="ctr"/>
                      <a:r>
                        <a:rPr lang="fr-FR" sz="1600" b="1" dirty="0" smtClean="0">
                          <a:latin typeface="+mj-lt"/>
                        </a:rPr>
                        <a:t>Total</a:t>
                      </a:r>
                    </a:p>
                    <a:p>
                      <a:pPr algn="ctr"/>
                      <a:endParaRPr lang="fr-FR" sz="1600" b="1" dirty="0">
                        <a:latin typeface="+mj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 smtClean="0">
                        <a:latin typeface="+mj-lt"/>
                        <a:cs typeface="Arial"/>
                      </a:endParaRPr>
                    </a:p>
                    <a:p>
                      <a:pPr algn="ctr"/>
                      <a:r>
                        <a:rPr lang="fr-FR" sz="1600" dirty="0" err="1" smtClean="0">
                          <a:latin typeface="+mj-lt"/>
                          <a:cs typeface="Arial"/>
                        </a:rPr>
                        <a:t>Director</a:t>
                      </a:r>
                      <a:endParaRPr lang="fr-FR" sz="1600" dirty="0" smtClean="0">
                        <a:latin typeface="+mj-lt"/>
                        <a:cs typeface="Arial"/>
                      </a:endParaRPr>
                    </a:p>
                    <a:p>
                      <a:pPr algn="ctr"/>
                      <a:r>
                        <a:rPr lang="fr-FR" sz="1600" dirty="0" smtClean="0">
                          <a:latin typeface="+mj-lt"/>
                          <a:cs typeface="Arial"/>
                        </a:rPr>
                        <a:t>Chairman</a:t>
                      </a:r>
                      <a:r>
                        <a:rPr lang="fr-FR" sz="1600" baseline="0" dirty="0" smtClean="0">
                          <a:latin typeface="+mj-lt"/>
                          <a:cs typeface="Arial"/>
                        </a:rPr>
                        <a:t> of the </a:t>
                      </a:r>
                      <a:r>
                        <a:rPr lang="fr-FR" sz="1600" baseline="0" dirty="0" err="1" smtClean="0">
                          <a:latin typeface="+mj-lt"/>
                          <a:cs typeface="Arial"/>
                        </a:rPr>
                        <a:t>Board</a:t>
                      </a:r>
                      <a:r>
                        <a:rPr lang="fr-FR" sz="1600" baseline="0" dirty="0" smtClean="0">
                          <a:latin typeface="+mj-lt"/>
                          <a:cs typeface="Arial"/>
                        </a:rPr>
                        <a:t> - CEO</a:t>
                      </a:r>
                    </a:p>
                    <a:p>
                      <a:pPr algn="ctr"/>
                      <a:r>
                        <a:rPr lang="fr-FR" sz="1600" baseline="0" dirty="0" err="1" smtClean="0">
                          <a:latin typeface="+mj-lt"/>
                          <a:cs typeface="Arial"/>
                        </a:rPr>
                        <a:t>Director</a:t>
                      </a:r>
                      <a:endParaRPr lang="fr-FR" sz="1600" baseline="0" dirty="0" smtClean="0">
                        <a:latin typeface="+mj-lt"/>
                        <a:cs typeface="Arial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err="1" smtClean="0">
                          <a:latin typeface="+mj-lt"/>
                          <a:cs typeface="Arial"/>
                        </a:rPr>
                        <a:t>Director</a:t>
                      </a:r>
                      <a:endParaRPr lang="fr-FR" sz="1600" dirty="0" smtClean="0">
                        <a:latin typeface="+mj-lt"/>
                        <a:cs typeface="Arial"/>
                      </a:endParaRPr>
                    </a:p>
                    <a:p>
                      <a:pPr algn="ctr"/>
                      <a:r>
                        <a:rPr lang="fr-FR" sz="1600" dirty="0" err="1" smtClean="0">
                          <a:latin typeface="+mj-lt"/>
                          <a:cs typeface="Arial"/>
                        </a:rPr>
                        <a:t>Directors</a:t>
                      </a:r>
                      <a:endParaRPr lang="fr-FR" sz="1600" dirty="0" smtClean="0">
                        <a:latin typeface="+mj-lt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 smtClean="0">
                        <a:latin typeface="+mj-lt"/>
                      </a:endParaRPr>
                    </a:p>
                    <a:p>
                      <a:pPr algn="ctr"/>
                      <a:r>
                        <a:rPr lang="fr-FR" sz="1600" dirty="0" smtClean="0">
                          <a:latin typeface="+mj-lt"/>
                        </a:rPr>
                        <a:t>171</a:t>
                      </a:r>
                    </a:p>
                    <a:p>
                      <a:pPr algn="ctr"/>
                      <a:r>
                        <a:rPr lang="fr-FR" sz="1600" dirty="0" smtClean="0">
                          <a:latin typeface="+mj-lt"/>
                        </a:rPr>
                        <a:t>160</a:t>
                      </a:r>
                    </a:p>
                    <a:p>
                      <a:pPr algn="ctr"/>
                      <a:r>
                        <a:rPr lang="fr-FR" sz="1600" dirty="0" smtClean="0">
                          <a:latin typeface="+mj-lt"/>
                        </a:rPr>
                        <a:t>104</a:t>
                      </a:r>
                    </a:p>
                    <a:p>
                      <a:pPr algn="ctr"/>
                      <a:r>
                        <a:rPr lang="fr-FR" sz="1600" dirty="0" smtClean="0">
                          <a:latin typeface="+mj-lt"/>
                        </a:rPr>
                        <a:t>9</a:t>
                      </a:r>
                    </a:p>
                    <a:p>
                      <a:pPr algn="ctr"/>
                      <a:r>
                        <a:rPr lang="fr-FR" sz="1600" dirty="0" smtClean="0">
                          <a:latin typeface="+mj-lt"/>
                        </a:rPr>
                        <a:t>6</a:t>
                      </a:r>
                    </a:p>
                    <a:p>
                      <a:pPr algn="ctr"/>
                      <a:endParaRPr lang="fr-FR" sz="1600" dirty="0" smtClean="0">
                        <a:latin typeface="+mj-lt"/>
                      </a:endParaRPr>
                    </a:p>
                    <a:p>
                      <a:pPr algn="ctr"/>
                      <a:r>
                        <a:rPr lang="fr-FR" sz="1600" b="1" dirty="0" smtClean="0">
                          <a:latin typeface="+mj-lt"/>
                        </a:rPr>
                        <a:t>450</a:t>
                      </a:r>
                      <a:endParaRPr lang="fr-FR" sz="1600" b="1" dirty="0">
                        <a:latin typeface="+mj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 smtClean="0">
                        <a:latin typeface="+mj-lt"/>
                      </a:endParaRPr>
                    </a:p>
                    <a:p>
                      <a:pPr algn="ctr"/>
                      <a:r>
                        <a:rPr lang="fr-FR" sz="1600" dirty="0" smtClean="0">
                          <a:latin typeface="+mj-lt"/>
                        </a:rPr>
                        <a:t>38,0%</a:t>
                      </a:r>
                    </a:p>
                    <a:p>
                      <a:pPr algn="ctr"/>
                      <a:r>
                        <a:rPr lang="fr-FR" sz="1600" dirty="0" smtClean="0">
                          <a:latin typeface="+mj-lt"/>
                        </a:rPr>
                        <a:t>35,6%</a:t>
                      </a:r>
                    </a:p>
                    <a:p>
                      <a:pPr algn="ctr"/>
                      <a:r>
                        <a:rPr lang="fr-FR" sz="1600" dirty="0" smtClean="0">
                          <a:latin typeface="+mj-lt"/>
                        </a:rPr>
                        <a:t>23,1%</a:t>
                      </a:r>
                    </a:p>
                    <a:p>
                      <a:pPr algn="ctr"/>
                      <a:r>
                        <a:rPr lang="fr-FR" sz="1600" dirty="0" smtClean="0">
                          <a:latin typeface="+mj-lt"/>
                        </a:rPr>
                        <a:t>2,0%</a:t>
                      </a:r>
                    </a:p>
                    <a:p>
                      <a:pPr algn="ctr"/>
                      <a:r>
                        <a:rPr lang="fr-FR" sz="1600" dirty="0" smtClean="0">
                          <a:latin typeface="+mj-lt"/>
                        </a:rPr>
                        <a:t>1,3%</a:t>
                      </a:r>
                    </a:p>
                    <a:p>
                      <a:pPr algn="ctr"/>
                      <a:endParaRPr lang="fr-FR" sz="1600" dirty="0" smtClean="0">
                        <a:latin typeface="+mj-lt"/>
                      </a:endParaRPr>
                    </a:p>
                    <a:p>
                      <a:pPr algn="ctr"/>
                      <a:r>
                        <a:rPr lang="fr-FR" sz="1600" b="1" dirty="0" smtClean="0">
                          <a:latin typeface="+mj-lt"/>
                        </a:rPr>
                        <a:t>100,0%</a:t>
                      </a:r>
                      <a:endParaRPr lang="fr-FR" sz="1600" b="1" dirty="0">
                        <a:latin typeface="+mj-lt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E82E-C447-0C4E-AB3D-9D756BE17CD9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68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2506" y="5753"/>
            <a:ext cx="8930244" cy="1143000"/>
          </a:xfrm>
        </p:spPr>
        <p:txBody>
          <a:bodyPr>
            <a:normAutofit/>
          </a:bodyPr>
          <a:lstStyle/>
          <a:p>
            <a:pPr algn="l"/>
            <a:r>
              <a:rPr lang="fr-FR" sz="2400" cap="small" dirty="0" smtClean="0">
                <a:latin typeface="Arial" pitchFamily="34" charset="0"/>
                <a:cs typeface="Arial" pitchFamily="34" charset="0"/>
              </a:rPr>
              <a:t>AUM distribution by mandate – </a:t>
            </a:r>
            <a:r>
              <a:rPr lang="fr-FR" sz="2400" cap="small" dirty="0" err="1" smtClean="0">
                <a:latin typeface="Arial" pitchFamily="34" charset="0"/>
                <a:cs typeface="Arial" pitchFamily="34" charset="0"/>
              </a:rPr>
              <a:t>December</a:t>
            </a:r>
            <a:r>
              <a:rPr lang="fr-FR" sz="2400" cap="small" dirty="0" smtClean="0">
                <a:latin typeface="Arial" pitchFamily="34" charset="0"/>
                <a:cs typeface="Arial" pitchFamily="34" charset="0"/>
              </a:rPr>
              <a:t> 31</a:t>
            </a:r>
            <a:r>
              <a:rPr lang="en-US" sz="2400" cap="small" baseline="30000" dirty="0" smtClean="0">
                <a:latin typeface="Arial" pitchFamily="34" charset="0"/>
                <a:cs typeface="Arial" pitchFamily="34" charset="0"/>
              </a:rPr>
              <a:t>ST</a:t>
            </a:r>
            <a:r>
              <a:rPr lang="fr-FR" sz="2400" cap="small" dirty="0" smtClean="0">
                <a:latin typeface="Arial" pitchFamily="34" charset="0"/>
                <a:cs typeface="Arial" pitchFamily="34" charset="0"/>
              </a:rPr>
              <a:t>, 2013</a:t>
            </a:r>
            <a:endParaRPr lang="fr-FR" sz="2400" cap="small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1883317"/>
              </p:ext>
            </p:extLst>
          </p:nvPr>
        </p:nvGraphicFramePr>
        <p:xfrm>
          <a:off x="951998" y="991673"/>
          <a:ext cx="6942752" cy="5215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E82E-C447-0C4E-AB3D-9D756BE17CD9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62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4519</TotalTime>
  <Words>770</Words>
  <Application>Microsoft Office PowerPoint</Application>
  <PresentationFormat>Affichage à l'écran (4:3)</PresentationFormat>
  <Paragraphs>216</Paragraphs>
  <Slides>12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Thème Office</vt:lpstr>
      <vt:lpstr>Présentation PowerPoint</vt:lpstr>
      <vt:lpstr>Summary</vt:lpstr>
      <vt:lpstr>Presentation - business</vt:lpstr>
      <vt:lpstr>Presentation – goals &amp; values</vt:lpstr>
      <vt:lpstr>Presentation – services</vt:lpstr>
      <vt:lpstr>History – 2008 to 2010 </vt:lpstr>
      <vt:lpstr>History – 2011 to 2013 </vt:lpstr>
      <vt:lpstr>Shareholders – December 31st, 2013</vt:lpstr>
      <vt:lpstr>AUM distribution by mandate – December 31ST, 2013</vt:lpstr>
      <vt:lpstr>Présentation PowerPoint</vt:lpstr>
      <vt:lpstr>AUM distribution by custodian bank – December 31st, 2013</vt:lpstr>
      <vt:lpstr>Turnover evolution since 2009 (meur)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Jérôme GARELLI</dc:creator>
  <cp:lastModifiedBy>Roberta Aldeghi</cp:lastModifiedBy>
  <cp:revision>489</cp:revision>
  <cp:lastPrinted>2013-10-21T14:52:05Z</cp:lastPrinted>
  <dcterms:created xsi:type="dcterms:W3CDTF">2013-09-06T14:30:20Z</dcterms:created>
  <dcterms:modified xsi:type="dcterms:W3CDTF">2014-02-18T09:17:04Z</dcterms:modified>
</cp:coreProperties>
</file>